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4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83" r:id="rId1"/>
    <p:sldMasterId id="2147483684" r:id="rId2"/>
    <p:sldMasterId id="2147483758" r:id="rId3"/>
    <p:sldMasterId id="2147483789" r:id="rId4"/>
    <p:sldMasterId id="2147483794" r:id="rId5"/>
  </p:sldMasterIdLst>
  <p:notesMasterIdLst>
    <p:notesMasterId r:id="rId47"/>
  </p:notesMasterIdLst>
  <p:handoutMasterIdLst>
    <p:handoutMasterId r:id="rId48"/>
  </p:handoutMasterIdLst>
  <p:sldIdLst>
    <p:sldId id="831" r:id="rId6"/>
    <p:sldId id="832" r:id="rId7"/>
    <p:sldId id="812" r:id="rId8"/>
    <p:sldId id="880" r:id="rId9"/>
    <p:sldId id="939" r:id="rId10"/>
    <p:sldId id="817" r:id="rId11"/>
    <p:sldId id="866" r:id="rId12"/>
    <p:sldId id="919" r:id="rId13"/>
    <p:sldId id="941" r:id="rId14"/>
    <p:sldId id="942" r:id="rId15"/>
    <p:sldId id="943" r:id="rId16"/>
    <p:sldId id="955" r:id="rId17"/>
    <p:sldId id="956" r:id="rId18"/>
    <p:sldId id="957" r:id="rId19"/>
    <p:sldId id="944" r:id="rId20"/>
    <p:sldId id="945" r:id="rId21"/>
    <p:sldId id="946" r:id="rId22"/>
    <p:sldId id="947" r:id="rId23"/>
    <p:sldId id="948" r:id="rId24"/>
    <p:sldId id="949" r:id="rId25"/>
    <p:sldId id="950" r:id="rId26"/>
    <p:sldId id="951" r:id="rId27"/>
    <p:sldId id="952" r:id="rId28"/>
    <p:sldId id="953" r:id="rId29"/>
    <p:sldId id="954" r:id="rId30"/>
    <p:sldId id="813" r:id="rId31"/>
    <p:sldId id="921" r:id="rId32"/>
    <p:sldId id="920" r:id="rId33"/>
    <p:sldId id="925" r:id="rId34"/>
    <p:sldId id="926" r:id="rId35"/>
    <p:sldId id="928" r:id="rId36"/>
    <p:sldId id="932" r:id="rId37"/>
    <p:sldId id="933" r:id="rId38"/>
    <p:sldId id="934" r:id="rId39"/>
    <p:sldId id="935" r:id="rId40"/>
    <p:sldId id="936" r:id="rId41"/>
    <p:sldId id="937" r:id="rId42"/>
    <p:sldId id="930" r:id="rId43"/>
    <p:sldId id="929" r:id="rId44"/>
    <p:sldId id="900" r:id="rId45"/>
    <p:sldId id="837" r:id="rId46"/>
  </p:sldIdLst>
  <p:sldSz cx="9144000" cy="6858000" type="screen4x3"/>
  <p:notesSz cx="7099300" cy="10234613"/>
  <p:embeddedFontLst>
    <p:embeddedFont>
      <p:font typeface="黑体" panose="02010609060101010101" pitchFamily="49" charset="-122"/>
      <p:regular r:id="rId49"/>
    </p:embeddedFont>
    <p:embeddedFont>
      <p:font typeface="华文中宋" panose="02010600040101010101" pitchFamily="2" charset="-122"/>
      <p:regular r:id="rId50"/>
    </p:embeddedFont>
    <p:embeddedFont>
      <p:font typeface="Aparajita" panose="02020603050405020304" pitchFamily="18" charset="0"/>
      <p:regular r:id="rId51"/>
      <p:bold r:id="rId52"/>
      <p:italic r:id="rId53"/>
      <p:boldItalic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Calibri Light" panose="020F0302020204030204" pitchFamily="34" charset="0"/>
      <p:regular r:id="rId59"/>
      <p:italic r:id="rId60"/>
    </p:embeddedFont>
    <p:embeddedFont>
      <p:font typeface="Georgia" panose="02040502050405020303" pitchFamily="18" charset="0"/>
      <p:regular r:id="rId61"/>
      <p:bold r:id="rId62"/>
      <p:italic r:id="rId63"/>
      <p:boldItalic r:id="rId64"/>
    </p:embeddedFont>
    <p:embeddedFont>
      <p:font typeface="Goudy Stout" panose="0202090407030B020401" pitchFamily="18" charset="0"/>
      <p:regular r:id="rId65"/>
    </p:embeddedFont>
    <p:embeddedFont>
      <p:font typeface="Lato Light" panose="020F0502020204030203" pitchFamily="34" charset="0"/>
      <p:regular r:id="rId66"/>
      <p:italic r:id="rId67"/>
    </p:embeddedFont>
    <p:embeddedFont>
      <p:font typeface="Microsoft YaHei" panose="020B0503020204020204" pitchFamily="34" charset="-122"/>
      <p:regular r:id="rId68"/>
      <p:bold r:id="rId69"/>
    </p:embeddedFont>
    <p:embeddedFont>
      <p:font typeface="Microsoft YaHei" panose="020B0503020204020204" pitchFamily="34" charset="-122"/>
      <p:regular r:id="rId68"/>
      <p:bold r:id="rId69"/>
    </p:embeddedFont>
    <p:embeddedFont>
      <p:font typeface="Palatino Linotype" panose="02040502050505030304" pitchFamily="18" charset="0"/>
      <p:regular r:id="rId70"/>
      <p:bold r:id="rId71"/>
      <p:italic r:id="rId72"/>
      <p:boldItalic r:id="rId73"/>
    </p:embeddedFont>
    <p:embeddedFont>
      <p:font typeface="Trebuchet MS" panose="020B0603020202020204" pitchFamily="34" charset="0"/>
      <p:regular r:id="rId74"/>
      <p:bold r:id="rId75"/>
      <p:italic r:id="rId76"/>
      <p:boldItalic r:id="rId77"/>
    </p:embeddedFont>
    <p:embeddedFont>
      <p:font typeface="Verdana" panose="020B0604030504040204" pitchFamily="34" charset="0"/>
      <p:regular r:id="rId78"/>
      <p:bold r:id="rId79"/>
      <p:italic r:id="rId80"/>
      <p:boldItalic r:id="rId81"/>
    </p:embeddedFont>
    <p:embeddedFont>
      <p:font typeface="Wingdings 2" panose="05020102010507070707" pitchFamily="18" charset="2"/>
      <p:regular r:id="rId82"/>
    </p:embeddedFont>
  </p:embeddedFont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B02BF"/>
    <a:srgbClr val="0432FF"/>
    <a:srgbClr val="800000"/>
    <a:srgbClr val="000066"/>
    <a:srgbClr val="0036A2"/>
    <a:srgbClr val="FF0000"/>
    <a:srgbClr val="990000"/>
    <a:srgbClr val="006600"/>
    <a:srgbClr val="EE58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018" autoAdjust="0"/>
    <p:restoredTop sz="94784" autoAdjust="0"/>
  </p:normalViewPr>
  <p:slideViewPr>
    <p:cSldViewPr>
      <p:cViewPr varScale="1">
        <p:scale>
          <a:sx n="114" d="100"/>
          <a:sy n="114" d="100"/>
        </p:scale>
        <p:origin x="1218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0205"/>
    </p:cViewPr>
  </p:sorterViewPr>
  <p:notesViewPr>
    <p:cSldViewPr>
      <p:cViewPr varScale="1">
        <p:scale>
          <a:sx n="65" d="100"/>
          <a:sy n="65" d="100"/>
        </p:scale>
        <p:origin x="2488" y="216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notesMaster" Target="notesMasters/notesMaster1.xml"/><Relationship Id="rId63" Type="http://schemas.openxmlformats.org/officeDocument/2006/relationships/font" Target="fonts/font15.fntdata"/><Relationship Id="rId68" Type="http://schemas.openxmlformats.org/officeDocument/2006/relationships/font" Target="fonts/font20.fntdata"/><Relationship Id="rId84" Type="http://schemas.openxmlformats.org/officeDocument/2006/relationships/viewProps" Target="viewProps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74" Type="http://schemas.openxmlformats.org/officeDocument/2006/relationships/font" Target="fonts/font26.fntdata"/><Relationship Id="rId79" Type="http://schemas.openxmlformats.org/officeDocument/2006/relationships/font" Target="fonts/font31.fntdata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handoutMaster" Target="handoutMasters/handoutMaster1.xml"/><Relationship Id="rId56" Type="http://schemas.openxmlformats.org/officeDocument/2006/relationships/font" Target="fonts/font8.fntdata"/><Relationship Id="rId64" Type="http://schemas.openxmlformats.org/officeDocument/2006/relationships/font" Target="fonts/font16.fntdata"/><Relationship Id="rId69" Type="http://schemas.openxmlformats.org/officeDocument/2006/relationships/font" Target="fonts/font21.fntdata"/><Relationship Id="rId77" Type="http://schemas.openxmlformats.org/officeDocument/2006/relationships/font" Target="fonts/font29.fntdata"/><Relationship Id="rId8" Type="http://schemas.openxmlformats.org/officeDocument/2006/relationships/slide" Target="slides/slide3.xml"/><Relationship Id="rId51" Type="http://schemas.openxmlformats.org/officeDocument/2006/relationships/font" Target="fonts/font3.fntdata"/><Relationship Id="rId72" Type="http://schemas.openxmlformats.org/officeDocument/2006/relationships/font" Target="fonts/font24.fntdata"/><Relationship Id="rId80" Type="http://schemas.openxmlformats.org/officeDocument/2006/relationships/font" Target="fonts/font32.fntdata"/><Relationship Id="rId85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font" Target="fonts/font11.fntdata"/><Relationship Id="rId67" Type="http://schemas.openxmlformats.org/officeDocument/2006/relationships/font" Target="fonts/font19.fntdata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font" Target="fonts/font6.fntdata"/><Relationship Id="rId62" Type="http://schemas.openxmlformats.org/officeDocument/2006/relationships/font" Target="fonts/font14.fntdata"/><Relationship Id="rId70" Type="http://schemas.openxmlformats.org/officeDocument/2006/relationships/font" Target="fonts/font22.fntdata"/><Relationship Id="rId75" Type="http://schemas.openxmlformats.org/officeDocument/2006/relationships/font" Target="fonts/font27.fntdata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font" Target="fonts/font4.fntdata"/><Relationship Id="rId60" Type="http://schemas.openxmlformats.org/officeDocument/2006/relationships/font" Target="fonts/font12.fntdata"/><Relationship Id="rId65" Type="http://schemas.openxmlformats.org/officeDocument/2006/relationships/font" Target="fonts/font17.fntdata"/><Relationship Id="rId73" Type="http://schemas.openxmlformats.org/officeDocument/2006/relationships/font" Target="fonts/font25.fntdata"/><Relationship Id="rId78" Type="http://schemas.openxmlformats.org/officeDocument/2006/relationships/font" Target="fonts/font30.fntdata"/><Relationship Id="rId81" Type="http://schemas.openxmlformats.org/officeDocument/2006/relationships/font" Target="fonts/font33.fntdata"/><Relationship Id="rId86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6" Type="http://schemas.openxmlformats.org/officeDocument/2006/relationships/font" Target="fonts/font28.fntdata"/><Relationship Id="rId7" Type="http://schemas.openxmlformats.org/officeDocument/2006/relationships/slide" Target="slides/slide2.xml"/><Relationship Id="rId71" Type="http://schemas.openxmlformats.org/officeDocument/2006/relationships/font" Target="fonts/font23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font" Target="fonts/font18.fntdata"/><Relationship Id="rId61" Type="http://schemas.openxmlformats.org/officeDocument/2006/relationships/font" Target="fonts/font13.fntdata"/><Relationship Id="rId82" Type="http://schemas.openxmlformats.org/officeDocument/2006/relationships/font" Target="fonts/font3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6BBE3E65-E05B-4C41-9C5B-15400D3CABF0}" type="datetime1">
              <a:rPr lang="zh-CN" altLang="en-US"/>
              <a:pPr>
                <a:defRPr/>
              </a:pPr>
              <a:t>2022/8/21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Aft>
                <a:spcPct val="0"/>
              </a:spcAft>
              <a:defRPr sz="12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652C66C6-D615-489E-AD3E-0934F7D3025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97236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e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tiff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jpeg>
</file>

<file path=ppt/media/image48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Aft>
                <a:spcPct val="0"/>
              </a:spcAft>
              <a:defRPr sz="13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13F3E329-86E9-4334-BE12-848316BCAB67}" type="datetime1">
              <a:rPr lang="zh-CN" altLang="en-US"/>
              <a:pPr>
                <a:defRPr/>
              </a:pPr>
              <a:t>2022/8/21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Aft>
                <a:spcPct val="0"/>
              </a:spcAft>
              <a:defRPr sz="1300">
                <a:latin typeface="Calibri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F83D680D-7F99-40A5-B97F-4FBE7B87770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3551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D29A34-8D9A-49B0-86D8-8BBB6980986A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9703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5240A-67E9-4423-94E8-D146326595D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843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5240A-67E9-4423-94E8-D146326595D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297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5240A-67E9-4423-94E8-D146326595D0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913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5240A-67E9-4423-94E8-D146326595D0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74662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5240A-67E9-4423-94E8-D146326595D0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6425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572264" y="6286520"/>
            <a:ext cx="500066" cy="497775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072330" y="6343549"/>
            <a:ext cx="185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Data Mining Lab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A54832A-11D2-4146-B55A-52218E74ED5C}" type="datetimeFigureOut">
              <a:rPr lang="zh-CN" altLang="en-US" smtClean="0"/>
              <a:pPr/>
              <a:t>2022/8/21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20104CA-7223-4752-BCCB-1D2EEA4581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A54832A-11D2-4146-B55A-52218E74ED5C}" type="datetimeFigureOut">
              <a:rPr lang="zh-CN" altLang="en-US" smtClean="0"/>
              <a:pPr/>
              <a:t>2022/8/21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20104CA-7223-4752-BCCB-1D2EEA4581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A54832A-11D2-4146-B55A-52218E74ED5C}" type="datetimeFigureOut">
              <a:rPr lang="zh-CN" altLang="en-US" smtClean="0"/>
              <a:pPr/>
              <a:t>2022/8/21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20104CA-7223-4752-BCCB-1D2EEA4581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logo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6572264" y="6286520"/>
            <a:ext cx="500066" cy="49777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7072330" y="6343549"/>
            <a:ext cx="1857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Data Mining Lab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A54832A-11D2-4146-B55A-52218E74ED5C}" type="datetimeFigureOut">
              <a:rPr lang="zh-CN" altLang="en-US" smtClean="0"/>
              <a:pPr/>
              <a:t>2022/8/21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20104CA-7223-4752-BCCB-1D2EEA4581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A54832A-11D2-4146-B55A-52218E74ED5C}" type="datetimeFigureOut">
              <a:rPr lang="zh-CN" altLang="en-US" smtClean="0"/>
              <a:pPr/>
              <a:t>2022/8/21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20104CA-7223-4752-BCCB-1D2EEA4581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A54832A-11D2-4146-B55A-52218E74ED5C}" type="datetimeFigureOut">
              <a:rPr lang="zh-CN" altLang="en-US" smtClean="0"/>
              <a:pPr/>
              <a:t>2022/8/21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20104CA-7223-4752-BCCB-1D2EEA4581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A54832A-11D2-4146-B55A-52218E74ED5C}" type="datetimeFigureOut">
              <a:rPr lang="zh-CN" altLang="en-US" smtClean="0"/>
              <a:pPr/>
              <a:t>2022/8/21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20104CA-7223-4752-BCCB-1D2EEA45819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3528" y="0"/>
            <a:ext cx="7776864" cy="9087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0825" y="1052513"/>
            <a:ext cx="8642350" cy="43211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524750" y="2924175"/>
            <a:ext cx="957263" cy="457200"/>
          </a:xfrm>
          <a:prstGeom prst="rect">
            <a:avLst/>
          </a:prstGeom>
        </p:spPr>
        <p:txBody>
          <a:bodyPr/>
          <a:lstStyle>
            <a:lvl1pPr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D37FB0F1-7714-44F4-A608-20DC5C5DF7F5}" type="datetime1">
              <a:rPr lang="zh-CN" altLang="en-US"/>
              <a:pPr>
                <a:defRPr/>
              </a:pPr>
              <a:t>2022/8/21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6156325" y="2924175"/>
            <a:ext cx="1325563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Aft>
                <a:spcPct val="0"/>
              </a:spcAft>
              <a:defRPr smtClean="0">
                <a:latin typeface="Georgia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339779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2" descr="서브배경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519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矩形 6"/>
          <p:cNvSpPr/>
          <p:nvPr userDrawn="1"/>
        </p:nvSpPr>
        <p:spPr>
          <a:xfrm>
            <a:off x="0" y="1928802"/>
            <a:ext cx="9144000" cy="2928958"/>
          </a:xfrm>
          <a:prstGeom prst="rect">
            <a:avLst/>
          </a:prstGeom>
          <a:solidFill>
            <a:srgbClr val="305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 descr="TEST.gif"/>
          <p:cNvPicPr>
            <a:picLocks noChangeAspect="1"/>
          </p:cNvPicPr>
          <p:nvPr userDrawn="1"/>
        </p:nvPicPr>
        <p:blipFill>
          <a:blip r:embed="rId3"/>
          <a:srcRect/>
          <a:stretch>
            <a:fillRect/>
          </a:stretch>
        </p:blipFill>
        <p:spPr>
          <a:xfrm>
            <a:off x="285720" y="357166"/>
            <a:ext cx="4286280" cy="1034515"/>
          </a:xfrm>
          <a:prstGeom prst="rect">
            <a:avLst/>
          </a:prstGeom>
        </p:spPr>
      </p:pic>
      <p:grpSp>
        <p:nvGrpSpPr>
          <p:cNvPr id="12" name="组合 11"/>
          <p:cNvGrpSpPr/>
          <p:nvPr userDrawn="1"/>
        </p:nvGrpSpPr>
        <p:grpSpPr>
          <a:xfrm>
            <a:off x="1285852" y="5357826"/>
            <a:ext cx="1299389" cy="1105262"/>
            <a:chOff x="4929190" y="1428736"/>
            <a:chExt cx="3527385" cy="3000396"/>
          </a:xfrm>
        </p:grpSpPr>
        <p:sp>
          <p:nvSpPr>
            <p:cNvPr id="13" name="椭圆 12"/>
            <p:cNvSpPr/>
            <p:nvPr/>
          </p:nvSpPr>
          <p:spPr>
            <a:xfrm>
              <a:off x="4929190" y="1428736"/>
              <a:ext cx="3000396" cy="300039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793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5347990" y="1841598"/>
              <a:ext cx="2158906" cy="2158906"/>
            </a:xfrm>
            <a:prstGeom prst="ellipse">
              <a:avLst/>
            </a:pr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347990" y="1985877"/>
              <a:ext cx="3108585" cy="1587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b="1" dirty="0">
                  <a:solidFill>
                    <a:schemeClr val="bg1"/>
                  </a:solidFill>
                  <a:latin typeface="Aparajita" pitchFamily="34" charset="0"/>
                  <a:ea typeface="MS UI Gothic" pitchFamily="34" charset="-128"/>
                  <a:cs typeface="Aparajita" pitchFamily="34" charset="0"/>
                </a:rPr>
                <a:t>DM</a:t>
              </a:r>
              <a:endParaRPr lang="zh-CN" altLang="en-US" sz="3200" b="1" dirty="0">
                <a:solidFill>
                  <a:schemeClr val="bg1"/>
                </a:solidFill>
                <a:latin typeface="Aparajita" pitchFamily="34" charset="0"/>
                <a:ea typeface="MS UI Gothic" pitchFamily="34" charset="-128"/>
                <a:cs typeface="Aparajita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44441" y="3119451"/>
              <a:ext cx="2586371" cy="501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" b="1" dirty="0">
                  <a:solidFill>
                    <a:schemeClr val="bg1"/>
                  </a:solidFill>
                </a:rPr>
                <a:t>LESS IS MORE</a:t>
              </a:r>
              <a:endParaRPr lang="zh-CN" altLang="en-US" sz="600" b="1" dirty="0">
                <a:solidFill>
                  <a:schemeClr val="bg1"/>
                </a:solidFill>
              </a:endParaRPr>
            </a:p>
          </p:txBody>
        </p:sp>
        <p:cxnSp>
          <p:nvCxnSpPr>
            <p:cNvPr id="17" name="直接连接符 16"/>
            <p:cNvCxnSpPr>
              <a:stCxn id="14" idx="6"/>
              <a:endCxn id="13" idx="6"/>
            </p:cNvCxnSpPr>
            <p:nvPr/>
          </p:nvCxnSpPr>
          <p:spPr>
            <a:xfrm>
              <a:off x="7506896" y="2921051"/>
              <a:ext cx="422690" cy="7883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 rot="5400000" flipH="1" flipV="1">
              <a:off x="6295367" y="1634194"/>
              <a:ext cx="412862" cy="1945"/>
            </a:xfrm>
            <a:prstGeom prst="line">
              <a:avLst/>
            </a:prstGeom>
            <a:ln w="444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>
              <a:stCxn id="13" idx="2"/>
              <a:endCxn id="14" idx="2"/>
            </p:cNvCxnSpPr>
            <p:nvPr/>
          </p:nvCxnSpPr>
          <p:spPr>
            <a:xfrm rot="10800000" flipH="1">
              <a:off x="4929190" y="2921052"/>
              <a:ext cx="418800" cy="7883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55650" y="234886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3433298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06821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18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91680" y="2636912"/>
            <a:ext cx="5760640" cy="122156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14013-80F3-4157-B4C0-F115194FE16C}" type="datetime1">
              <a:rPr lang="zh-CN" altLang="en-US" smtClean="0"/>
              <a:t>2022/8/21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3AD8F5-B467-48EB-B1D8-719A96CA2D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95" y="188640"/>
            <a:ext cx="356962" cy="3693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044DBC-658A-4740-8DDF-45E86BAD25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5608" y="188640"/>
            <a:ext cx="356962" cy="3693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E672B6-08B3-4681-81FF-8D82758675C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95" y="5987019"/>
            <a:ext cx="356962" cy="3693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133BC89-D4BD-4D76-A959-E16101B09D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7127" y="5987019"/>
            <a:ext cx="356962" cy="36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3830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9476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924678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42112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26580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71782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1408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79432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996386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9346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09135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6">
            <a:extLst>
              <a:ext uri="{FF2B5EF4-FFF2-40B4-BE49-F238E27FC236}">
                <a16:creationId xmlns:a16="http://schemas.microsoft.com/office/drawing/2014/main" id="{D7F47C59-2AFB-470F-85B2-73FED207E259}"/>
              </a:ext>
            </a:extLst>
          </p:cNvPr>
          <p:cNvSpPr/>
          <p:nvPr userDrawn="1"/>
        </p:nvSpPr>
        <p:spPr>
          <a:xfrm>
            <a:off x="0" y="0"/>
            <a:ext cx="9144000" cy="78467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79512" y="979036"/>
            <a:ext cx="8286808" cy="5204557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panose="05000000000000000000" pitchFamily="2" charset="2"/>
              <a:buChar char="Ø"/>
              <a:tabLst>
                <a:tab pos="177800" algn="l"/>
              </a:tabLst>
              <a:defRPr lang="en-US" altLang="zh-CN" sz="2200" b="1" kern="0" dirty="0">
                <a:solidFill>
                  <a:schemeClr val="tx1"/>
                </a:solidFill>
                <a:latin typeface="+mj-lt"/>
                <a:ea typeface="+mn-ea"/>
                <a:cs typeface="Times New Roman" pitchFamily="18" charset="0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 err="1"/>
              <a:t>Abc</a:t>
            </a:r>
            <a:endParaRPr lang="en-US" altLang="zh-CN" dirty="0"/>
          </a:p>
          <a:p>
            <a:pPr lvl="0"/>
            <a:r>
              <a:rPr lang="en-US" altLang="zh-CN" dirty="0" err="1"/>
              <a:t>Xyy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3291-951E-4133-A6FA-5B84968320E8}" type="datetime1">
              <a:rPr lang="zh-CN" altLang="en-US" smtClean="0"/>
              <a:t>2022/8/21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876256" y="6334150"/>
            <a:ext cx="2133600" cy="365125"/>
          </a:xfrm>
        </p:spPr>
        <p:txBody>
          <a:bodyPr/>
          <a:lstStyle>
            <a:lvl1pPr>
              <a:defRPr sz="1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5969107-FF35-42A6-8630-C988F7FE1BF5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6" name="内容占位符 2"/>
          <p:cNvSpPr>
            <a:spLocks noGrp="1"/>
          </p:cNvSpPr>
          <p:nvPr>
            <p:ph idx="13" hasCustomPrompt="1"/>
          </p:nvPr>
        </p:nvSpPr>
        <p:spPr>
          <a:xfrm>
            <a:off x="323528" y="34774"/>
            <a:ext cx="8286808" cy="476759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lang="zh-CN" altLang="en-US" sz="4000" b="0" kern="1200" baseline="0" dirty="0" smtClean="0">
                <a:solidFill>
                  <a:schemeClr val="bg1"/>
                </a:solidFill>
                <a:latin typeface="Palatino Linotype" panose="02040502050505030304" pitchFamily="18" charset="0"/>
                <a:ea typeface="+mj-ea"/>
                <a:cs typeface="+mn-cs"/>
              </a:defRPr>
            </a:lvl1pPr>
            <a:lvl2pPr marL="449263" indent="-354013">
              <a:buFont typeface="Arial" panose="020B0604020202020204" pitchFamily="34" charset="0"/>
              <a:buChar char="•"/>
              <a:defRPr lang="zh-CN" altLang="en-US" sz="2400" smtClean="0">
                <a:latin typeface="Palatino Linotype" panose="02040502050505030304" pitchFamily="18" charset="0"/>
              </a:defRPr>
            </a:lvl2pPr>
            <a:lvl3pPr marL="449263" indent="-354013">
              <a:defRPr lang="zh-CN" altLang="en-US" sz="2000" smtClean="0">
                <a:latin typeface="Palatino Linotype" panose="02040502050505030304" pitchFamily="18" charset="0"/>
              </a:defRPr>
            </a:lvl3pPr>
            <a:lvl4pPr marL="449263" indent="-354013">
              <a:defRPr lang="zh-CN" altLang="en-US" sz="1800" smtClean="0">
                <a:latin typeface="Palatino Linotype" panose="02040502050505030304" pitchFamily="18" charset="0"/>
              </a:defRPr>
            </a:lvl4pPr>
            <a:lvl5pPr marL="449263" indent="-354013">
              <a:defRPr lang="zh-CN" altLang="en-US" dirty="0">
                <a:latin typeface="Palatino Linotype" panose="02040502050505030304" pitchFamily="18" charset="0"/>
              </a:defRPr>
            </a:lvl5pPr>
          </a:lstStyle>
          <a:p>
            <a:pPr lvl="0"/>
            <a:r>
              <a:rPr lang="en-US" altLang="zh-CN" dirty="0"/>
              <a:t>1.1 Big data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6805962"/>
            <a:ext cx="9144000" cy="52038"/>
          </a:xfrm>
          <a:prstGeom prst="rect">
            <a:avLst/>
          </a:prstGeom>
          <a:solidFill>
            <a:srgbClr val="7030A0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1">
            <a:extLst>
              <a:ext uri="{FF2B5EF4-FFF2-40B4-BE49-F238E27FC236}">
                <a16:creationId xmlns:a16="http://schemas.microsoft.com/office/drawing/2014/main" id="{91461AA6-BCBD-4477-9D40-BEFA5026DD11}"/>
              </a:ext>
            </a:extLst>
          </p:cNvPr>
          <p:cNvSpPr/>
          <p:nvPr userDrawn="1"/>
        </p:nvSpPr>
        <p:spPr>
          <a:xfrm>
            <a:off x="-855" y="792155"/>
            <a:ext cx="9144000" cy="5203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85756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5" descr="background1.jpg"/>
          <p:cNvPicPr>
            <a:picLocks noChangeAspect="1" noChangeArrowheads="1"/>
          </p:cNvPicPr>
          <p:nvPr userDrawn="1"/>
        </p:nvPicPr>
        <p:blipFill>
          <a:blip r:embed="rId2" cstate="print"/>
          <a:srcRect t="15987" b="39340"/>
          <a:stretch>
            <a:fillRect/>
          </a:stretch>
        </p:blipFill>
        <p:spPr bwMode="auto">
          <a:xfrm>
            <a:off x="0" y="214290"/>
            <a:ext cx="9144000" cy="1000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矩形 6"/>
          <p:cNvSpPr/>
          <p:nvPr userDrawn="1"/>
        </p:nvSpPr>
        <p:spPr>
          <a:xfrm>
            <a:off x="0" y="5786430"/>
            <a:ext cx="9144000" cy="1071570"/>
          </a:xfrm>
          <a:prstGeom prst="rect">
            <a:avLst/>
          </a:prstGeom>
          <a:solidFill>
            <a:srgbClr val="305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360" y="1484630"/>
            <a:ext cx="8286750" cy="3933190"/>
          </a:xfrm>
        </p:spPr>
        <p:txBody>
          <a:bodyPr/>
          <a:lstStyle>
            <a:lvl1pPr>
              <a:defRPr sz="2800" b="1"/>
            </a:lvl1pPr>
            <a:lvl2pPr>
              <a:defRPr sz="2400"/>
            </a:lvl2pPr>
            <a:lvl3pPr>
              <a:defRPr sz="1800"/>
            </a:lvl3pPr>
            <a:lvl4pPr>
              <a:defRPr sz="1600"/>
            </a:lvl4pPr>
            <a:lvl5pPr>
              <a:defRPr sz="20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17815A-162B-4AE0-A79F-FEF9A245BB30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2022/8/21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969107-FF35-42A6-8630-C988F7FE1BF5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6715140" y="167753"/>
            <a:ext cx="1071570" cy="975231"/>
            <a:chOff x="4929190" y="1428736"/>
            <a:chExt cx="3296794" cy="3000396"/>
          </a:xfrm>
        </p:grpSpPr>
        <p:sp>
          <p:nvSpPr>
            <p:cNvPr id="17" name="椭圆 16"/>
            <p:cNvSpPr/>
            <p:nvPr/>
          </p:nvSpPr>
          <p:spPr>
            <a:xfrm>
              <a:off x="4929190" y="1428736"/>
              <a:ext cx="3000396" cy="300039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793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5347990" y="1841598"/>
              <a:ext cx="2158906" cy="2158906"/>
            </a:xfrm>
            <a:prstGeom prst="ellipse">
              <a:avLst/>
            </a:pr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399996" y="2000239"/>
              <a:ext cx="2825988" cy="1799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arajita" pitchFamily="34" charset="0"/>
                  <a:ea typeface="MS UI Gothic" pitchFamily="34" charset="-128"/>
                  <a:cs typeface="Aparajita" pitchFamily="34" charset="0"/>
                </a:rPr>
                <a:t>DM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arajita" pitchFamily="34" charset="0"/>
                <a:ea typeface="MS UI Gothic" pitchFamily="34" charset="-128"/>
                <a:cs typeface="Aparajita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19828" y="3010813"/>
              <a:ext cx="2586370" cy="6154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rPr>
                <a:t>LESS IS MORE</a:t>
              </a:r>
              <a:endParaRPr kumimoji="0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cxnSp>
          <p:nvCxnSpPr>
            <p:cNvPr id="21" name="直接连接符 20"/>
            <p:cNvCxnSpPr>
              <a:stCxn id="18" idx="6"/>
              <a:endCxn id="17" idx="6"/>
            </p:cNvCxnSpPr>
            <p:nvPr/>
          </p:nvCxnSpPr>
          <p:spPr>
            <a:xfrm>
              <a:off x="7506896" y="2921051"/>
              <a:ext cx="422690" cy="7883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rot="5400000" flipH="1" flipV="1">
              <a:off x="6295367" y="1634194"/>
              <a:ext cx="412862" cy="1945"/>
            </a:xfrm>
            <a:prstGeom prst="line">
              <a:avLst/>
            </a:prstGeom>
            <a:ln w="444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>
              <a:stCxn id="17" idx="2"/>
              <a:endCxn id="18" idx="2"/>
            </p:cNvCxnSpPr>
            <p:nvPr/>
          </p:nvCxnSpPr>
          <p:spPr>
            <a:xfrm rot="10800000" flipH="1">
              <a:off x="4929190" y="2921052"/>
              <a:ext cx="418800" cy="7883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 userDrawn="1"/>
        </p:nvSpPr>
        <p:spPr>
          <a:xfrm>
            <a:off x="7583029" y="671065"/>
            <a:ext cx="1714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305480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Data Mining Lab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305480"/>
              </a:solidFill>
              <a:effectLst/>
              <a:uLnTx/>
              <a:uFillTx/>
              <a:latin typeface="Times New Roman" pitchFamily="18" charset="0"/>
              <a:ea typeface="宋体" panose="02010600030101010101" pitchFamily="2" charset="-122"/>
              <a:cs typeface="Times New Roman" pitchFamily="18" charset="0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7593662" y="366923"/>
            <a:ext cx="1489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0548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数据挖掘实验室</a:t>
            </a:r>
          </a:p>
        </p:txBody>
      </p:sp>
    </p:spTree>
    <p:extLst>
      <p:ext uri="{BB962C8B-B14F-4D97-AF65-F5344CB8AC3E}">
        <p14:creationId xmlns:p14="http://schemas.microsoft.com/office/powerpoint/2010/main" val="410021174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91295230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25B477-BAB5-4F2A-9A89-E0208EE88765}" type="datetime1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2022/8/21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0A3D52E-49CB-4A45-BADF-75F7C1797F82}" type="slidenum">
              <a:rPr kumimoji="0" lang="zh-CN" alt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293064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5" descr="background1.jpg"/>
          <p:cNvPicPr>
            <a:picLocks noChangeAspect="1" noChangeArrowheads="1"/>
          </p:cNvPicPr>
          <p:nvPr userDrawn="1"/>
        </p:nvPicPr>
        <p:blipFill>
          <a:blip r:embed="rId2" cstate="print"/>
          <a:srcRect t="15987" b="39340"/>
          <a:stretch>
            <a:fillRect/>
          </a:stretch>
        </p:blipFill>
        <p:spPr bwMode="auto">
          <a:xfrm>
            <a:off x="0" y="214290"/>
            <a:ext cx="9144000" cy="1000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矩形 6"/>
          <p:cNvSpPr/>
          <p:nvPr userDrawn="1"/>
        </p:nvSpPr>
        <p:spPr>
          <a:xfrm>
            <a:off x="0" y="5786430"/>
            <a:ext cx="9144000" cy="1071570"/>
          </a:xfrm>
          <a:prstGeom prst="rect">
            <a:avLst/>
          </a:prstGeom>
          <a:solidFill>
            <a:srgbClr val="305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360" y="1484630"/>
            <a:ext cx="8286750" cy="3933190"/>
          </a:xfrm>
        </p:spPr>
        <p:txBody>
          <a:bodyPr/>
          <a:lstStyle>
            <a:lvl1pPr>
              <a:defRPr sz="2800" b="1"/>
            </a:lvl1pPr>
            <a:lvl2pPr>
              <a:defRPr sz="2400"/>
            </a:lvl2pPr>
            <a:lvl3pPr>
              <a:defRPr sz="1800"/>
            </a:lvl3pPr>
            <a:lvl4pPr>
              <a:defRPr sz="1600"/>
            </a:lvl4pPr>
            <a:lvl5pPr>
              <a:defRPr sz="20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17815A-162B-4AE0-A79F-FEF9A245BB30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2022/8/21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969107-FF35-42A6-8630-C988F7FE1BF5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6715140" y="167753"/>
            <a:ext cx="1071570" cy="975231"/>
            <a:chOff x="4929190" y="1428736"/>
            <a:chExt cx="3296794" cy="3000396"/>
          </a:xfrm>
        </p:grpSpPr>
        <p:sp>
          <p:nvSpPr>
            <p:cNvPr id="17" name="椭圆 16"/>
            <p:cNvSpPr/>
            <p:nvPr/>
          </p:nvSpPr>
          <p:spPr>
            <a:xfrm>
              <a:off x="4929190" y="1428736"/>
              <a:ext cx="3000396" cy="300039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793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5347990" y="1841598"/>
              <a:ext cx="2158906" cy="2158906"/>
            </a:xfrm>
            <a:prstGeom prst="ellipse">
              <a:avLst/>
            </a:pr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399996" y="2000239"/>
              <a:ext cx="2825988" cy="17991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parajita" pitchFamily="34" charset="0"/>
                  <a:ea typeface="MS UI Gothic" pitchFamily="34" charset="-128"/>
                  <a:cs typeface="Aparajita" pitchFamily="34" charset="0"/>
                </a:rPr>
                <a:t>DM</a:t>
              </a:r>
              <a:endPara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arajita" pitchFamily="34" charset="0"/>
                <a:ea typeface="MS UI Gothic" pitchFamily="34" charset="-128"/>
                <a:cs typeface="Aparajita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419828" y="3010813"/>
              <a:ext cx="2586370" cy="6154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rPr>
                <a:t>LESS IS MORE</a:t>
              </a:r>
              <a:endParaRPr kumimoji="0" lang="zh-CN" altLang="en-US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cxnSp>
          <p:nvCxnSpPr>
            <p:cNvPr id="21" name="直接连接符 20"/>
            <p:cNvCxnSpPr>
              <a:stCxn id="18" idx="6"/>
              <a:endCxn id="17" idx="6"/>
            </p:cNvCxnSpPr>
            <p:nvPr/>
          </p:nvCxnSpPr>
          <p:spPr>
            <a:xfrm>
              <a:off x="7506896" y="2921051"/>
              <a:ext cx="422690" cy="7883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rot="5400000" flipH="1" flipV="1">
              <a:off x="6295367" y="1634194"/>
              <a:ext cx="412862" cy="1945"/>
            </a:xfrm>
            <a:prstGeom prst="line">
              <a:avLst/>
            </a:prstGeom>
            <a:ln w="444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>
              <a:stCxn id="17" idx="2"/>
              <a:endCxn id="18" idx="2"/>
            </p:cNvCxnSpPr>
            <p:nvPr/>
          </p:nvCxnSpPr>
          <p:spPr>
            <a:xfrm rot="10800000" flipH="1">
              <a:off x="4929190" y="2921052"/>
              <a:ext cx="418800" cy="7883"/>
            </a:xfrm>
            <a:prstGeom prst="line">
              <a:avLst/>
            </a:prstGeom>
            <a:ln w="603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 userDrawn="1"/>
        </p:nvSpPr>
        <p:spPr>
          <a:xfrm>
            <a:off x="7583029" y="671065"/>
            <a:ext cx="17145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305480"/>
                </a:solidFill>
                <a:effectLst/>
                <a:uLnTx/>
                <a:uFillTx/>
                <a:latin typeface="Times New Roman" pitchFamily="18" charset="0"/>
                <a:ea typeface="宋体" panose="02010600030101010101" pitchFamily="2" charset="-122"/>
                <a:cs typeface="Times New Roman" pitchFamily="18" charset="0"/>
              </a:rPr>
              <a:t>Data Mining Lab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rgbClr val="305480"/>
              </a:solidFill>
              <a:effectLst/>
              <a:uLnTx/>
              <a:uFillTx/>
              <a:latin typeface="Times New Roman" pitchFamily="18" charset="0"/>
              <a:ea typeface="宋体" panose="02010600030101010101" pitchFamily="2" charset="-122"/>
              <a:cs typeface="Times New Roman" pitchFamily="18" charset="0"/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7593662" y="366923"/>
            <a:ext cx="1489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05480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rPr>
              <a:t>数据挖掘实验室</a:t>
            </a:r>
          </a:p>
        </p:txBody>
      </p:sp>
    </p:spTree>
    <p:extLst>
      <p:ext uri="{BB962C8B-B14F-4D97-AF65-F5344CB8AC3E}">
        <p14:creationId xmlns:p14="http://schemas.microsoft.com/office/powerpoint/2010/main" val="84512274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4095366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0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9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29" Type="http://schemas.openxmlformats.org/officeDocument/2006/relationships/image" Target="../media/image1.jpeg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Relationship Id="rId27" Type="http://schemas.openxmlformats.org/officeDocument/2006/relationships/slideLayout" Target="../slideLayouts/slideLayout5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3.xml"/><Relationship Id="rId1" Type="http://schemas.openxmlformats.org/officeDocument/2006/relationships/slideLayout" Target="../slideLayouts/slideLayout52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圆角矩形 14"/>
          <p:cNvSpPr/>
          <p:nvPr/>
        </p:nvSpPr>
        <p:spPr bwMode="white">
          <a:xfrm>
            <a:off x="5410200" y="3962400"/>
            <a:ext cx="3063875" cy="26988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 useBgFill="1">
        <p:nvSpPr>
          <p:cNvPr id="17" name="圆角矩形 16"/>
          <p:cNvSpPr/>
          <p:nvPr/>
        </p:nvSpPr>
        <p:spPr bwMode="white">
          <a:xfrm>
            <a:off x="7377113" y="4060825"/>
            <a:ext cx="1600200" cy="36513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矩形 5"/>
          <p:cNvSpPr/>
          <p:nvPr userDrawn="1"/>
        </p:nvSpPr>
        <p:spPr bwMode="auto">
          <a:xfrm>
            <a:off x="144000" y="-24"/>
            <a:ext cx="9000000" cy="6840000"/>
          </a:xfrm>
          <a:prstGeom prst="rect">
            <a:avLst/>
          </a:prstGeom>
          <a:blipFill dpi="0" rotWithShape="1">
            <a:blip r:embed="rId14">
              <a:alphaModFix amt="28000"/>
            </a:blip>
            <a:srcRect/>
            <a:tile tx="0" ty="0" sx="100000" sy="100000" flip="y" algn="tl"/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宋体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9pPr>
    </p:titleStyle>
    <p:bodyStyle>
      <a:lvl1pPr marL="365125" indent="-255588" algn="l" rtl="0" eaLnBrk="0" fontAlgn="base" hangingPunct="0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57225" indent="-246063" algn="l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Font typeface="Georgia" pitchFamily="18" charset="0"/>
        <a:buChar char="▫"/>
        <a:defRPr sz="2600">
          <a:solidFill>
            <a:schemeClr val="accent2"/>
          </a:solidFill>
          <a:latin typeface="+mn-lt"/>
          <a:ea typeface="+mn-ea"/>
        </a:defRPr>
      </a:lvl2pPr>
      <a:lvl3pPr marL="922338" indent="-219075" algn="l" rtl="0" eaLnBrk="0" fontAlgn="base" hangingPunct="0">
        <a:spcBef>
          <a:spcPts val="300"/>
        </a:spcBef>
        <a:spcAft>
          <a:spcPct val="0"/>
        </a:spcAft>
        <a:buClr>
          <a:schemeClr val="accent1"/>
        </a:buClr>
        <a:buFont typeface="Wingdings 2" pitchFamily="18" charset="2"/>
        <a:buChar char=""/>
        <a:defRPr sz="2400">
          <a:solidFill>
            <a:schemeClr val="accent1"/>
          </a:solidFill>
          <a:latin typeface="+mn-lt"/>
          <a:ea typeface="+mn-ea"/>
        </a:defRPr>
      </a:lvl3pPr>
      <a:lvl4pPr marL="1179513" indent="-200025" algn="l" rtl="0" eaLnBrk="0" fontAlgn="base" hangingPunct="0">
        <a:spcBef>
          <a:spcPts val="300"/>
        </a:spcBef>
        <a:spcAft>
          <a:spcPct val="0"/>
        </a:spcAft>
        <a:buClr>
          <a:schemeClr val="accent1"/>
        </a:buClr>
        <a:buFont typeface="Wingdings 2" pitchFamily="18" charset="2"/>
        <a:buChar char=""/>
        <a:defRPr sz="2200">
          <a:solidFill>
            <a:schemeClr val="accent1"/>
          </a:solidFill>
          <a:latin typeface="+mn-lt"/>
          <a:ea typeface="+mn-ea"/>
        </a:defRPr>
      </a:lvl4pPr>
      <a:lvl5pPr marL="1389063" indent="-182563" algn="l" rtl="0" eaLnBrk="0" fontAlgn="base" hangingPunct="0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▫"/>
        <a:defRPr sz="2000">
          <a:solidFill>
            <a:srgbClr val="A04DA3"/>
          </a:solidFill>
          <a:latin typeface="+mn-lt"/>
          <a:ea typeface="+mn-ea"/>
        </a:defRPr>
      </a:lvl5pPr>
      <a:lvl6pPr marL="1846263" indent="-182563" algn="l" rtl="0" fontAlgn="base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▫"/>
        <a:defRPr sz="2000">
          <a:solidFill>
            <a:srgbClr val="A04DA3"/>
          </a:solidFill>
          <a:latin typeface="+mn-lt"/>
          <a:ea typeface="+mn-ea"/>
        </a:defRPr>
      </a:lvl6pPr>
      <a:lvl7pPr marL="2303463" indent="-182563" algn="l" rtl="0" fontAlgn="base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▫"/>
        <a:defRPr sz="2000">
          <a:solidFill>
            <a:srgbClr val="A04DA3"/>
          </a:solidFill>
          <a:latin typeface="+mn-lt"/>
          <a:ea typeface="+mn-ea"/>
        </a:defRPr>
      </a:lvl7pPr>
      <a:lvl8pPr marL="2760663" indent="-182563" algn="l" rtl="0" fontAlgn="base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▫"/>
        <a:defRPr sz="2000">
          <a:solidFill>
            <a:srgbClr val="A04DA3"/>
          </a:solidFill>
          <a:latin typeface="+mn-lt"/>
          <a:ea typeface="+mn-ea"/>
        </a:defRPr>
      </a:lvl8pPr>
      <a:lvl9pPr marL="3217863" indent="-182563" algn="l" rtl="0" fontAlgn="base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▫"/>
        <a:defRPr sz="2000">
          <a:solidFill>
            <a:srgbClr val="A04DA3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Trebuchet MS" pitchFamily="34" charset="0"/>
          <a:ea typeface="宋体" pitchFamily="2" charset="-122"/>
        </a:defRPr>
      </a:lvl9pPr>
    </p:titleStyle>
    <p:bodyStyle>
      <a:lvl1pPr marL="365125" indent="-255588" algn="l" rtl="0" eaLnBrk="0" fontAlgn="base" hangingPunct="0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57225" indent="-246063" algn="l" rtl="0" eaLnBrk="0" fontAlgn="base" hangingPunct="0">
        <a:spcBef>
          <a:spcPts val="300"/>
        </a:spcBef>
        <a:spcAft>
          <a:spcPct val="0"/>
        </a:spcAft>
        <a:buClr>
          <a:schemeClr val="accent2"/>
        </a:buClr>
        <a:buFont typeface="Georgia" pitchFamily="18" charset="0"/>
        <a:buChar char="▫"/>
        <a:defRPr sz="2600">
          <a:solidFill>
            <a:schemeClr val="accent2"/>
          </a:solidFill>
          <a:latin typeface="+mn-lt"/>
          <a:ea typeface="+mn-ea"/>
        </a:defRPr>
      </a:lvl2pPr>
      <a:lvl3pPr marL="922338" indent="-219075" algn="l" rtl="0" eaLnBrk="0" fontAlgn="base" hangingPunct="0">
        <a:spcBef>
          <a:spcPts val="300"/>
        </a:spcBef>
        <a:spcAft>
          <a:spcPct val="0"/>
        </a:spcAft>
        <a:buClr>
          <a:schemeClr val="accent1"/>
        </a:buClr>
        <a:buFont typeface="Wingdings 2" pitchFamily="18" charset="2"/>
        <a:buChar char=""/>
        <a:defRPr sz="2400">
          <a:solidFill>
            <a:schemeClr val="accent1"/>
          </a:solidFill>
          <a:latin typeface="+mn-lt"/>
          <a:ea typeface="+mn-ea"/>
        </a:defRPr>
      </a:lvl3pPr>
      <a:lvl4pPr marL="1179513" indent="-200025" algn="l" rtl="0" eaLnBrk="0" fontAlgn="base" hangingPunct="0">
        <a:spcBef>
          <a:spcPts val="300"/>
        </a:spcBef>
        <a:spcAft>
          <a:spcPct val="0"/>
        </a:spcAft>
        <a:buClr>
          <a:schemeClr val="accent1"/>
        </a:buClr>
        <a:buFont typeface="Wingdings 2" pitchFamily="18" charset="2"/>
        <a:buChar char=""/>
        <a:defRPr sz="2200">
          <a:solidFill>
            <a:schemeClr val="accent1"/>
          </a:solidFill>
          <a:latin typeface="+mn-lt"/>
          <a:ea typeface="+mn-ea"/>
        </a:defRPr>
      </a:lvl4pPr>
      <a:lvl5pPr marL="1389063" indent="-182563" algn="l" rtl="0" eaLnBrk="0" fontAlgn="base" hangingPunct="0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▫"/>
        <a:defRPr sz="2000">
          <a:solidFill>
            <a:srgbClr val="A04DA3"/>
          </a:solidFill>
          <a:latin typeface="+mn-lt"/>
          <a:ea typeface="+mn-ea"/>
        </a:defRPr>
      </a:lvl5pPr>
      <a:lvl6pPr marL="1846263" indent="-182563" algn="l" rtl="0" fontAlgn="base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▫"/>
        <a:defRPr sz="2000">
          <a:solidFill>
            <a:srgbClr val="A04DA3"/>
          </a:solidFill>
          <a:latin typeface="+mn-lt"/>
          <a:ea typeface="+mn-ea"/>
        </a:defRPr>
      </a:lvl6pPr>
      <a:lvl7pPr marL="2303463" indent="-182563" algn="l" rtl="0" fontAlgn="base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▫"/>
        <a:defRPr sz="2000">
          <a:solidFill>
            <a:srgbClr val="A04DA3"/>
          </a:solidFill>
          <a:latin typeface="+mn-lt"/>
          <a:ea typeface="+mn-ea"/>
        </a:defRPr>
      </a:lvl7pPr>
      <a:lvl8pPr marL="2760663" indent="-182563" algn="l" rtl="0" fontAlgn="base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▫"/>
        <a:defRPr sz="2000">
          <a:solidFill>
            <a:srgbClr val="A04DA3"/>
          </a:solidFill>
          <a:latin typeface="+mn-lt"/>
          <a:ea typeface="+mn-ea"/>
        </a:defRPr>
      </a:lvl8pPr>
      <a:lvl9pPr marL="3217863" indent="-182563" algn="l" rtl="0" fontAlgn="base">
        <a:spcBef>
          <a:spcPts val="300"/>
        </a:spcBef>
        <a:spcAft>
          <a:spcPct val="0"/>
        </a:spcAft>
        <a:buClr>
          <a:srgbClr val="A04DA3"/>
        </a:buClr>
        <a:buFont typeface="Georgia" pitchFamily="18" charset="0"/>
        <a:buChar char="▫"/>
        <a:defRPr sz="2000">
          <a:solidFill>
            <a:srgbClr val="A04DA3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 bwMode="auto">
          <a:xfrm>
            <a:off x="4824000" y="3258000"/>
            <a:ext cx="4320000" cy="3600000"/>
          </a:xfrm>
          <a:prstGeom prst="rect">
            <a:avLst/>
          </a:prstGeom>
          <a:blipFill dpi="0" rotWithShape="1">
            <a:blip r:embed="rId29">
              <a:alphaModFix amt="14000"/>
            </a:blip>
            <a:srcRect/>
            <a:tile tx="0" ty="0" sx="100000" sy="100000" flip="y" algn="tl"/>
          </a:blip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5000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宋体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3" r:id="rId12"/>
    <p:sldLayoutId id="2147483774" r:id="rId13"/>
    <p:sldLayoutId id="2147483798" r:id="rId14"/>
    <p:sldLayoutId id="2147483799" r:id="rId15"/>
    <p:sldLayoutId id="2147483800" r:id="rId16"/>
    <p:sldLayoutId id="2147483801" r:id="rId17"/>
    <p:sldLayoutId id="2147483802" r:id="rId18"/>
    <p:sldLayoutId id="2147483803" r:id="rId19"/>
    <p:sldLayoutId id="2147483804" r:id="rId20"/>
    <p:sldLayoutId id="2147483805" r:id="rId21"/>
    <p:sldLayoutId id="2147483806" r:id="rId22"/>
    <p:sldLayoutId id="2147483807" r:id="rId23"/>
    <p:sldLayoutId id="2147483808" r:id="rId24"/>
    <p:sldLayoutId id="2147483809" r:id="rId25"/>
    <p:sldLayoutId id="2147483810" r:id="rId26"/>
    <p:sldLayoutId id="2147483811" r:id="rId2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F288E0-7875-42C4-84C8-98DBBD3BF4D2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2022/8/21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9BB5D0-35E4-459D-AEF3-FE4D7C45CC19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9651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2" r:id="rId2"/>
    <p:sldLayoutId id="2147483793" r:id="rId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0815" algn="l" defTabSz="6858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2F288E0-7875-42C4-84C8-98DBBD3BF4D2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2022/8/21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9BB5D0-35E4-459D-AEF3-FE4D7C45CC19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901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7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0815" algn="l" defTabSz="6858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0815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3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47.jpeg"/><Relationship Id="rId4" Type="http://schemas.openxmlformats.org/officeDocument/2006/relationships/image" Target="../media/image46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hyperlink" Target="mailto:wangwy@uestc.edu.cn" TargetMode="External"/><Relationship Id="rId1" Type="http://schemas.openxmlformats.org/officeDocument/2006/relationships/slideLayout" Target="../slideLayouts/slideLayout2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07504" y="2564904"/>
            <a:ext cx="86439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ntinghei SC Demibold" charset="-122"/>
              </a:rPr>
              <a:t>云网超融合四川省工程研究团队</a:t>
            </a:r>
            <a:endParaRPr lang="zh-CN" altLang="en-US" sz="2800" b="1" dirty="0">
              <a:solidFill>
                <a:schemeClr val="bg1"/>
              </a:solidFill>
              <a:latin typeface="Times New Roman" pitchFamily="18" charset="0"/>
              <a:ea typeface="宋体" pitchFamily="2" charset="-122"/>
              <a:cs typeface="Times New Roman" pitchFamily="18" charset="0"/>
            </a:endParaRPr>
          </a:p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itchFamily="18" charset="0"/>
              </a:rPr>
              <a:t>电子科技大学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00298" y="5429264"/>
            <a:ext cx="50720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Networking Lab, UESTC</a:t>
            </a:r>
          </a:p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Email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：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wangwy@uestc.edu.cn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5301208"/>
            <a:ext cx="1440160" cy="129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790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BD7B2AB0-A2C3-4434-B4F3-8F3722E95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287" y="961406"/>
            <a:ext cx="5033933" cy="589659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2000" b="0" dirty="0"/>
              <a:t>Federat</a:t>
            </a:r>
            <a:r>
              <a:rPr lang="en-US" sz="2000" b="0" dirty="0">
                <a:latin typeface="+mn-lt"/>
              </a:rPr>
              <a:t>ed</a:t>
            </a:r>
            <a:r>
              <a:rPr lang="en-US" sz="2000" b="0" dirty="0"/>
              <a:t> Learning (FL)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latin typeface="+mn-lt"/>
              </a:rPr>
              <a:t>A way of decentralize learning</a:t>
            </a:r>
          </a:p>
          <a:p>
            <a:pPr lvl="1">
              <a:lnSpc>
                <a:spcPct val="150000"/>
              </a:lnSpc>
            </a:pPr>
            <a:r>
              <a:rPr lang="en-US" sz="1800" b="0" dirty="0">
                <a:latin typeface="+mn-lt"/>
              </a:rPr>
              <a:t>No data is need</a:t>
            </a:r>
            <a:r>
              <a:rPr lang="en-US" sz="1800" dirty="0">
                <a:latin typeface="+mn-lt"/>
              </a:rPr>
              <a:t>ed for sharing</a:t>
            </a:r>
          </a:p>
          <a:p>
            <a:pPr lvl="1">
              <a:lnSpc>
                <a:spcPct val="150000"/>
              </a:lnSpc>
            </a:pPr>
            <a:r>
              <a:rPr lang="en-US" sz="1800" b="0" dirty="0">
                <a:latin typeface="+mn-lt"/>
              </a:rPr>
              <a:t>Model is shared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latin typeface="+mn-lt"/>
              </a:rPr>
              <a:t>Google Keyboard (</a:t>
            </a:r>
            <a:r>
              <a:rPr lang="en-US" sz="1800" dirty="0" err="1">
                <a:latin typeface="+mn-lt"/>
              </a:rPr>
              <a:t>Gboard</a:t>
            </a:r>
            <a:r>
              <a:rPr lang="en-US" sz="1800" dirty="0">
                <a:latin typeface="+mn-lt"/>
              </a:rPr>
              <a:t>)</a:t>
            </a:r>
            <a:endParaRPr lang="en-US" sz="1800" b="0" dirty="0">
              <a:latin typeface="+mn-lt"/>
            </a:endParaRPr>
          </a:p>
          <a:p>
            <a:pPr lvl="1"/>
            <a:endParaRPr lang="en-US" sz="1800" dirty="0">
              <a:latin typeface="+mn-lt"/>
            </a:endParaRPr>
          </a:p>
          <a:p>
            <a:pPr>
              <a:lnSpc>
                <a:spcPct val="200000"/>
              </a:lnSpc>
            </a:pPr>
            <a:r>
              <a:rPr lang="en-US" sz="2000" b="0" dirty="0"/>
              <a:t>Medical Data Analysis as Use-case for FL</a:t>
            </a:r>
          </a:p>
          <a:p>
            <a:pPr lvl="1">
              <a:lnSpc>
                <a:spcPct val="200000"/>
              </a:lnSpc>
            </a:pPr>
            <a:r>
              <a:rPr lang="en-US" sz="1800" dirty="0">
                <a:latin typeface="+mn-lt"/>
              </a:rPr>
              <a:t>Hospitals can train local models </a:t>
            </a:r>
          </a:p>
          <a:p>
            <a:pPr lvl="1"/>
            <a:r>
              <a:rPr lang="en-US" sz="1800" dirty="0">
                <a:latin typeface="+mn-lt"/>
              </a:rPr>
              <a:t>Models will be aggregated in the </a:t>
            </a:r>
          </a:p>
          <a:p>
            <a:pPr lvl="1"/>
            <a:r>
              <a:rPr lang="en-US" sz="1800" dirty="0">
                <a:latin typeface="+mn-lt"/>
              </a:rPr>
              <a:t>No need to for actual data</a:t>
            </a:r>
          </a:p>
          <a:p>
            <a:endParaRPr lang="en-US" sz="2000" b="0" dirty="0"/>
          </a:p>
          <a:p>
            <a:pPr lvl="1"/>
            <a:endParaRPr lang="en-US" sz="1800" dirty="0">
              <a:latin typeface="+mn-lt"/>
            </a:endParaRPr>
          </a:p>
          <a:p>
            <a:pPr lvl="1"/>
            <a:endParaRPr lang="en-US" sz="1800" dirty="0">
              <a:latin typeface="+mn-lt"/>
            </a:endParaRPr>
          </a:p>
          <a:p>
            <a:pPr lvl="1"/>
            <a:endParaRPr lang="en-US" sz="2000" b="0" dirty="0"/>
          </a:p>
          <a:p>
            <a:endParaRPr lang="en-US" sz="2000" b="0" dirty="0"/>
          </a:p>
          <a:p>
            <a:endParaRPr lang="en-US" sz="2000" b="0" dirty="0"/>
          </a:p>
          <a:p>
            <a:endParaRPr lang="en-US" altLang="en-US" b="0" dirty="0">
              <a:solidFill>
                <a:srgbClr val="A14D07"/>
              </a:solidFill>
              <a:latin typeface="+mj-lt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DAAF080-4897-46E9-A1C1-4CE995D51737}"/>
              </a:ext>
            </a:extLst>
          </p:cNvPr>
          <p:cNvSpPr/>
          <p:nvPr/>
        </p:nvSpPr>
        <p:spPr>
          <a:xfrm>
            <a:off x="8028384" y="1182391"/>
            <a:ext cx="432048" cy="576064"/>
          </a:xfrm>
          <a:prstGeom prst="roundRect">
            <a:avLst/>
          </a:prstGeom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3839A20-185B-4A3B-876C-AB75A05CA9E9}"/>
              </a:ext>
            </a:extLst>
          </p:cNvPr>
          <p:cNvGrpSpPr/>
          <p:nvPr/>
        </p:nvGrpSpPr>
        <p:grpSpPr>
          <a:xfrm>
            <a:off x="8064388" y="1231223"/>
            <a:ext cx="360040" cy="500943"/>
            <a:chOff x="4896036" y="1101568"/>
            <a:chExt cx="360040" cy="500943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10BEDC4C-BB0C-4330-9906-FDB2A14F2585}"/>
                </a:ext>
              </a:extLst>
            </p:cNvPr>
            <p:cNvSpPr/>
            <p:nvPr/>
          </p:nvSpPr>
          <p:spPr>
            <a:xfrm>
              <a:off x="5004048" y="1556792"/>
              <a:ext cx="144016" cy="45719"/>
            </a:xfrm>
            <a:prstGeom prst="roundRect">
              <a:avLst/>
            </a:prstGeom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C339702-15A0-45BD-A0B9-968BB4398078}"/>
                </a:ext>
              </a:extLst>
            </p:cNvPr>
            <p:cNvSpPr/>
            <p:nvPr/>
          </p:nvSpPr>
          <p:spPr>
            <a:xfrm>
              <a:off x="4896036" y="1101568"/>
              <a:ext cx="360040" cy="403176"/>
            </a:xfrm>
            <a:prstGeom prst="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0381553-C4AB-4D2B-B579-77989979EFC9}"/>
              </a:ext>
            </a:extLst>
          </p:cNvPr>
          <p:cNvGrpSpPr/>
          <p:nvPr/>
        </p:nvGrpSpPr>
        <p:grpSpPr>
          <a:xfrm>
            <a:off x="8028384" y="1859335"/>
            <a:ext cx="432048" cy="576064"/>
            <a:chOff x="4860032" y="1729680"/>
            <a:chExt cx="432048" cy="576064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04361122-03F2-4B95-A3BB-117701B63BD8}"/>
                </a:ext>
              </a:extLst>
            </p:cNvPr>
            <p:cNvSpPr/>
            <p:nvPr/>
          </p:nvSpPr>
          <p:spPr>
            <a:xfrm>
              <a:off x="4860032" y="1729680"/>
              <a:ext cx="432048" cy="57606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DF1CBAC-293C-45CE-B3E5-DCD2EF7E1F24}"/>
                </a:ext>
              </a:extLst>
            </p:cNvPr>
            <p:cNvSpPr/>
            <p:nvPr/>
          </p:nvSpPr>
          <p:spPr>
            <a:xfrm>
              <a:off x="5040052" y="2204864"/>
              <a:ext cx="72008" cy="720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3F492C6-ED6B-4EDA-B33C-7CCFD1FE4191}"/>
                </a:ext>
              </a:extLst>
            </p:cNvPr>
            <p:cNvSpPr/>
            <p:nvPr/>
          </p:nvSpPr>
          <p:spPr>
            <a:xfrm>
              <a:off x="4884596" y="1792188"/>
              <a:ext cx="360040" cy="403176"/>
            </a:xfrm>
            <a:prstGeom prst="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91085A6-E7C1-4758-829C-2012785B4C3C}"/>
              </a:ext>
            </a:extLst>
          </p:cNvPr>
          <p:cNvGrpSpPr/>
          <p:nvPr/>
        </p:nvGrpSpPr>
        <p:grpSpPr>
          <a:xfrm>
            <a:off x="8028384" y="2498873"/>
            <a:ext cx="432048" cy="576064"/>
            <a:chOff x="4860032" y="2369218"/>
            <a:chExt cx="432048" cy="576064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BB596271-9FA5-4DF9-B796-219AFE10C698}"/>
                </a:ext>
              </a:extLst>
            </p:cNvPr>
            <p:cNvSpPr/>
            <p:nvPr/>
          </p:nvSpPr>
          <p:spPr>
            <a:xfrm>
              <a:off x="4860032" y="2369218"/>
              <a:ext cx="432048" cy="57606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9FB026A-ECE7-4E3F-8B72-0C4CD32E0937}"/>
                </a:ext>
              </a:extLst>
            </p:cNvPr>
            <p:cNvCxnSpPr>
              <a:stCxn id="34" idx="0"/>
              <a:endCxn id="34" idx="0"/>
            </p:cNvCxnSpPr>
            <p:nvPr/>
          </p:nvCxnSpPr>
          <p:spPr>
            <a:xfrm>
              <a:off x="5076056" y="2369218"/>
              <a:ext cx="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7968905-4716-4F71-A64F-C9AA46929291}"/>
                </a:ext>
              </a:extLst>
            </p:cNvPr>
            <p:cNvSpPr/>
            <p:nvPr/>
          </p:nvSpPr>
          <p:spPr>
            <a:xfrm>
              <a:off x="5042458" y="2852936"/>
              <a:ext cx="72008" cy="72008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6E5B77B-9A12-40EE-A59B-9E5B3B7F11D5}"/>
                </a:ext>
              </a:extLst>
            </p:cNvPr>
            <p:cNvSpPr/>
            <p:nvPr/>
          </p:nvSpPr>
          <p:spPr>
            <a:xfrm>
              <a:off x="4896036" y="2427644"/>
              <a:ext cx="360040" cy="403176"/>
            </a:xfrm>
            <a:prstGeom prst="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68631FDA-7852-4CC3-A71B-D0AA62551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467" y="1651031"/>
            <a:ext cx="883184" cy="883184"/>
          </a:xfrm>
          <a:prstGeom prst="rect">
            <a:avLst/>
          </a:prstGeom>
        </p:spPr>
      </p:pic>
      <p:sp>
        <p:nvSpPr>
          <p:cNvPr id="39" name="Speech Bubble: Oval 38">
            <a:extLst>
              <a:ext uri="{FF2B5EF4-FFF2-40B4-BE49-F238E27FC236}">
                <a16:creationId xmlns:a16="http://schemas.microsoft.com/office/drawing/2014/main" id="{71A828C6-46D6-43B5-A2F2-5A9CE414741D}"/>
              </a:ext>
            </a:extLst>
          </p:cNvPr>
          <p:cNvSpPr/>
          <p:nvPr/>
        </p:nvSpPr>
        <p:spPr>
          <a:xfrm>
            <a:off x="5251509" y="1002626"/>
            <a:ext cx="1645294" cy="537282"/>
          </a:xfrm>
          <a:prstGeom prst="wedgeEllipseCallout">
            <a:avLst/>
          </a:prstGeom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182880" rtlCol="0" anchor="ctr"/>
          <a:lstStyle/>
          <a:p>
            <a:pPr algn="ctr"/>
            <a:r>
              <a:rPr lang="en-US" sz="1100" b="1" dirty="0"/>
              <a:t>Give me neural model</a:t>
            </a:r>
          </a:p>
          <a:p>
            <a:pPr algn="ctr"/>
            <a:endParaRPr lang="en-US" sz="1100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F8E9EBE-31BD-4874-8C0A-C8A295F2A7D4}"/>
              </a:ext>
            </a:extLst>
          </p:cNvPr>
          <p:cNvCxnSpPr>
            <a:cxnSpLocks/>
          </p:cNvCxnSpPr>
          <p:nvPr/>
        </p:nvCxnSpPr>
        <p:spPr>
          <a:xfrm flipH="1">
            <a:off x="6284527" y="1576949"/>
            <a:ext cx="664616" cy="3388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C2C79124-7B3A-4686-B27B-D20B064AC5D9}"/>
              </a:ext>
            </a:extLst>
          </p:cNvPr>
          <p:cNvCxnSpPr>
            <a:cxnSpLocks/>
          </p:cNvCxnSpPr>
          <p:nvPr/>
        </p:nvCxnSpPr>
        <p:spPr>
          <a:xfrm flipH="1" flipV="1">
            <a:off x="6306975" y="2123431"/>
            <a:ext cx="713297" cy="23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EE70D09-7659-4145-AEB6-7EC0A1A7BD6E}"/>
              </a:ext>
            </a:extLst>
          </p:cNvPr>
          <p:cNvCxnSpPr>
            <a:cxnSpLocks/>
          </p:cNvCxnSpPr>
          <p:nvPr/>
        </p:nvCxnSpPr>
        <p:spPr>
          <a:xfrm flipH="1" flipV="1">
            <a:off x="6306975" y="2366487"/>
            <a:ext cx="569280" cy="335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Group 97">
            <a:extLst>
              <a:ext uri="{FF2B5EF4-FFF2-40B4-BE49-F238E27FC236}">
                <a16:creationId xmlns:a16="http://schemas.microsoft.com/office/drawing/2014/main" id="{EE8B74F6-090F-48F9-8A79-6F2C178BD5DD}"/>
              </a:ext>
            </a:extLst>
          </p:cNvPr>
          <p:cNvGrpSpPr/>
          <p:nvPr/>
        </p:nvGrpSpPr>
        <p:grpSpPr>
          <a:xfrm>
            <a:off x="6949143" y="1206127"/>
            <a:ext cx="571245" cy="480320"/>
            <a:chOff x="4226372" y="5229200"/>
            <a:chExt cx="849684" cy="742436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22467BA-D006-4778-8D26-1C21C5B0917A}"/>
                </a:ext>
              </a:extLst>
            </p:cNvPr>
            <p:cNvSpPr/>
            <p:nvPr/>
          </p:nvSpPr>
          <p:spPr>
            <a:xfrm>
              <a:off x="4505954" y="52292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64A9342-BC08-4317-A326-B41982DE2369}"/>
                </a:ext>
              </a:extLst>
            </p:cNvPr>
            <p:cNvSpPr/>
            <p:nvPr/>
          </p:nvSpPr>
          <p:spPr>
            <a:xfrm>
              <a:off x="4505954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571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0234080E-93AD-428E-8A73-AFE8D61A0D46}"/>
                </a:ext>
              </a:extLst>
            </p:cNvPr>
            <p:cNvSpPr/>
            <p:nvPr/>
          </p:nvSpPr>
          <p:spPr>
            <a:xfrm>
              <a:off x="4505954" y="560464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371D831-4A7D-484A-840B-00FA883F7B46}"/>
                </a:ext>
              </a:extLst>
            </p:cNvPr>
            <p:cNvSpPr/>
            <p:nvPr/>
          </p:nvSpPr>
          <p:spPr>
            <a:xfrm>
              <a:off x="4871193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E00BD11-9EC5-438E-A2C1-31187962BADA}"/>
                </a:ext>
              </a:extLst>
            </p:cNvPr>
            <p:cNvSpPr/>
            <p:nvPr/>
          </p:nvSpPr>
          <p:spPr>
            <a:xfrm>
              <a:off x="4871193" y="564066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C596B016-9DE3-4BE0-8460-AF99D57B2C74}"/>
                </a:ext>
              </a:extLst>
            </p:cNvPr>
            <p:cNvSpPr/>
            <p:nvPr/>
          </p:nvSpPr>
          <p:spPr>
            <a:xfrm>
              <a:off x="4226372" y="5466043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07089A6C-0FBE-49B5-8A16-A258F2B215A4}"/>
                </a:ext>
              </a:extLst>
            </p:cNvPr>
            <p:cNvSpPr/>
            <p:nvPr/>
          </p:nvSpPr>
          <p:spPr>
            <a:xfrm>
              <a:off x="4513552" y="580682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5405885-7801-4EFF-96E5-EDF3D4A77D5F}"/>
                </a:ext>
              </a:extLst>
            </p:cNvPr>
            <p:cNvCxnSpPr>
              <a:cxnSpLocks/>
              <a:stCxn id="49" idx="2"/>
              <a:endCxn id="55" idx="0"/>
            </p:cNvCxnSpPr>
            <p:nvPr/>
          </p:nvCxnSpPr>
          <p:spPr>
            <a:xfrm flipH="1">
              <a:off x="4328804" y="5311608"/>
              <a:ext cx="177150" cy="154435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E7A12EE-E7AB-4F2D-BCB8-B8359252267E}"/>
                </a:ext>
              </a:extLst>
            </p:cNvPr>
            <p:cNvCxnSpPr>
              <a:cxnSpLocks/>
              <a:stCxn id="53" idx="1"/>
              <a:endCxn id="49" idx="6"/>
            </p:cNvCxnSpPr>
            <p:nvPr/>
          </p:nvCxnSpPr>
          <p:spPr>
            <a:xfrm flipH="1" flipV="1">
              <a:off x="4710817" y="5311608"/>
              <a:ext cx="190377" cy="131429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9485A58-48A5-48B9-930F-F92D316795AE}"/>
                </a:ext>
              </a:extLst>
            </p:cNvPr>
            <p:cNvCxnSpPr>
              <a:cxnSpLocks/>
              <a:stCxn id="54" idx="1"/>
              <a:endCxn id="49" idx="5"/>
            </p:cNvCxnSpPr>
            <p:nvPr/>
          </p:nvCxnSpPr>
          <p:spPr>
            <a:xfrm flipH="1" flipV="1">
              <a:off x="4680816" y="5369880"/>
              <a:ext cx="220379" cy="29492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F4427692-6427-4808-84F2-80B48D6E5430}"/>
                </a:ext>
              </a:extLst>
            </p:cNvPr>
            <p:cNvCxnSpPr>
              <a:cxnSpLocks/>
              <a:stCxn id="56" idx="1"/>
              <a:endCxn id="55" idx="4"/>
            </p:cNvCxnSpPr>
            <p:nvPr/>
          </p:nvCxnSpPr>
          <p:spPr>
            <a:xfrm flipH="1" flipV="1">
              <a:off x="4328804" y="5630859"/>
              <a:ext cx="214750" cy="200097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F33C2F2-1C8A-4C16-94FE-AFB4A4BBB057}"/>
                </a:ext>
              </a:extLst>
            </p:cNvPr>
            <p:cNvCxnSpPr>
              <a:cxnSpLocks/>
              <a:stCxn id="56" idx="6"/>
              <a:endCxn id="54" idx="3"/>
            </p:cNvCxnSpPr>
            <p:nvPr/>
          </p:nvCxnSpPr>
          <p:spPr>
            <a:xfrm flipV="1">
              <a:off x="4718415" y="5781345"/>
              <a:ext cx="182779" cy="10788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21A7B472-1DB0-427B-A0B1-70ECC6906F78}"/>
                </a:ext>
              </a:extLst>
            </p:cNvPr>
            <p:cNvCxnSpPr>
              <a:cxnSpLocks/>
              <a:stCxn id="53" idx="2"/>
              <a:endCxn id="51" idx="6"/>
            </p:cNvCxnSpPr>
            <p:nvPr/>
          </p:nvCxnSpPr>
          <p:spPr>
            <a:xfrm flipH="1">
              <a:off x="4710817" y="5501308"/>
              <a:ext cx="160376" cy="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08637941-ECC1-48BB-B63A-C4C6475409FF}"/>
                </a:ext>
              </a:extLst>
            </p:cNvPr>
            <p:cNvCxnSpPr>
              <a:cxnSpLocks/>
              <a:stCxn id="54" idx="2"/>
              <a:endCxn id="51" idx="5"/>
            </p:cNvCxnSpPr>
            <p:nvPr/>
          </p:nvCxnSpPr>
          <p:spPr>
            <a:xfrm flipH="1" flipV="1">
              <a:off x="4680816" y="5559580"/>
              <a:ext cx="190377" cy="163494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97E9603-97E1-4A87-8DA9-33682AC31C5F}"/>
                </a:ext>
              </a:extLst>
            </p:cNvPr>
            <p:cNvCxnSpPr>
              <a:cxnSpLocks/>
              <a:stCxn id="54" idx="2"/>
              <a:endCxn id="52" idx="6"/>
            </p:cNvCxnSpPr>
            <p:nvPr/>
          </p:nvCxnSpPr>
          <p:spPr>
            <a:xfrm flipH="1" flipV="1">
              <a:off x="4710817" y="5687054"/>
              <a:ext cx="160376" cy="3602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451CCDA-B683-4843-871E-4D60E725905E}"/>
                </a:ext>
              </a:extLst>
            </p:cNvPr>
            <p:cNvCxnSpPr>
              <a:cxnSpLocks/>
              <a:stCxn id="53" idx="3"/>
              <a:endCxn id="52" idx="7"/>
            </p:cNvCxnSpPr>
            <p:nvPr/>
          </p:nvCxnSpPr>
          <p:spPr>
            <a:xfrm flipH="1">
              <a:off x="4680816" y="5559580"/>
              <a:ext cx="220379" cy="6920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F1D5C6FE-2A3A-4CEA-B19E-01374CF718AD}"/>
                </a:ext>
              </a:extLst>
            </p:cNvPr>
            <p:cNvCxnSpPr>
              <a:cxnSpLocks/>
              <a:stCxn id="52" idx="2"/>
              <a:endCxn id="55" idx="5"/>
            </p:cNvCxnSpPr>
            <p:nvPr/>
          </p:nvCxnSpPr>
          <p:spPr>
            <a:xfrm flipH="1" flipV="1">
              <a:off x="4401234" y="5606722"/>
              <a:ext cx="104720" cy="80332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07B516F6-4E25-4966-8A16-6789F9D7892D}"/>
                </a:ext>
              </a:extLst>
            </p:cNvPr>
            <p:cNvCxnSpPr>
              <a:cxnSpLocks/>
              <a:stCxn id="51" idx="2"/>
              <a:endCxn id="55" idx="6"/>
            </p:cNvCxnSpPr>
            <p:nvPr/>
          </p:nvCxnSpPr>
          <p:spPr>
            <a:xfrm flipH="1">
              <a:off x="4431235" y="5501308"/>
              <a:ext cx="74719" cy="4714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0F2BB7FB-A91F-40BD-AB62-09C804F6BA1C}"/>
              </a:ext>
            </a:extLst>
          </p:cNvPr>
          <p:cNvCxnSpPr>
            <a:cxnSpLocks/>
          </p:cNvCxnSpPr>
          <p:nvPr/>
        </p:nvCxnSpPr>
        <p:spPr>
          <a:xfrm flipH="1">
            <a:off x="7602201" y="1458845"/>
            <a:ext cx="3059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FA7201C6-FDC7-4508-8B48-1086E9A365DE}"/>
              </a:ext>
            </a:extLst>
          </p:cNvPr>
          <p:cNvGrpSpPr/>
          <p:nvPr/>
        </p:nvGrpSpPr>
        <p:grpSpPr>
          <a:xfrm>
            <a:off x="7066703" y="1886167"/>
            <a:ext cx="571245" cy="480320"/>
            <a:chOff x="4226372" y="5229200"/>
            <a:chExt cx="849684" cy="742436"/>
          </a:xfrm>
        </p:grpSpPr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96CA8BA2-1212-42D7-ABB1-AB1B2ED19AEC}"/>
                </a:ext>
              </a:extLst>
            </p:cNvPr>
            <p:cNvSpPr/>
            <p:nvPr/>
          </p:nvSpPr>
          <p:spPr>
            <a:xfrm>
              <a:off x="4505954" y="52292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4BCAFE23-E887-4B49-89E2-632873B9E563}"/>
                </a:ext>
              </a:extLst>
            </p:cNvPr>
            <p:cNvSpPr/>
            <p:nvPr/>
          </p:nvSpPr>
          <p:spPr>
            <a:xfrm>
              <a:off x="4505954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571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C696D38-2DDA-4F91-99E9-2D1FB12D5E1A}"/>
                </a:ext>
              </a:extLst>
            </p:cNvPr>
            <p:cNvSpPr/>
            <p:nvPr/>
          </p:nvSpPr>
          <p:spPr>
            <a:xfrm>
              <a:off x="4505954" y="560464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7DA7BE81-5863-4D4F-AE67-0A19AAF764D6}"/>
                </a:ext>
              </a:extLst>
            </p:cNvPr>
            <p:cNvSpPr/>
            <p:nvPr/>
          </p:nvSpPr>
          <p:spPr>
            <a:xfrm>
              <a:off x="4871193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BCED9189-69D8-4127-83C6-28EF702FE446}"/>
                </a:ext>
              </a:extLst>
            </p:cNvPr>
            <p:cNvSpPr/>
            <p:nvPr/>
          </p:nvSpPr>
          <p:spPr>
            <a:xfrm>
              <a:off x="4871193" y="564066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8C93B48-7743-4651-92D1-FA45420B5064}"/>
                </a:ext>
              </a:extLst>
            </p:cNvPr>
            <p:cNvSpPr/>
            <p:nvPr/>
          </p:nvSpPr>
          <p:spPr>
            <a:xfrm>
              <a:off x="4226372" y="5466043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B04AA3DB-4A96-4315-93F3-17C5B621CABF}"/>
                </a:ext>
              </a:extLst>
            </p:cNvPr>
            <p:cNvSpPr/>
            <p:nvPr/>
          </p:nvSpPr>
          <p:spPr>
            <a:xfrm>
              <a:off x="4513552" y="580682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CD19856D-7481-4009-8703-2B4D73BE0413}"/>
                </a:ext>
              </a:extLst>
            </p:cNvPr>
            <p:cNvCxnSpPr>
              <a:cxnSpLocks/>
              <a:stCxn id="103" idx="2"/>
              <a:endCxn id="108" idx="0"/>
            </p:cNvCxnSpPr>
            <p:nvPr/>
          </p:nvCxnSpPr>
          <p:spPr>
            <a:xfrm flipH="1">
              <a:off x="4328804" y="5311608"/>
              <a:ext cx="177150" cy="154435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60F09855-B87C-4865-8ACF-54229247F03F}"/>
                </a:ext>
              </a:extLst>
            </p:cNvPr>
            <p:cNvCxnSpPr>
              <a:cxnSpLocks/>
              <a:stCxn id="106" idx="1"/>
              <a:endCxn id="103" idx="6"/>
            </p:cNvCxnSpPr>
            <p:nvPr/>
          </p:nvCxnSpPr>
          <p:spPr>
            <a:xfrm flipH="1" flipV="1">
              <a:off x="4710817" y="5311608"/>
              <a:ext cx="190377" cy="131429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997AF3EB-8394-4CF0-8336-109C3859756C}"/>
                </a:ext>
              </a:extLst>
            </p:cNvPr>
            <p:cNvCxnSpPr>
              <a:cxnSpLocks/>
              <a:stCxn id="107" idx="1"/>
              <a:endCxn id="103" idx="5"/>
            </p:cNvCxnSpPr>
            <p:nvPr/>
          </p:nvCxnSpPr>
          <p:spPr>
            <a:xfrm flipH="1" flipV="1">
              <a:off x="4680816" y="5369880"/>
              <a:ext cx="220379" cy="29492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A829FC2E-0A95-416A-BB89-5702AD0C021D}"/>
                </a:ext>
              </a:extLst>
            </p:cNvPr>
            <p:cNvCxnSpPr>
              <a:cxnSpLocks/>
              <a:stCxn id="109" idx="1"/>
              <a:endCxn id="108" idx="4"/>
            </p:cNvCxnSpPr>
            <p:nvPr/>
          </p:nvCxnSpPr>
          <p:spPr>
            <a:xfrm flipH="1" flipV="1">
              <a:off x="4328804" y="5630859"/>
              <a:ext cx="214750" cy="200097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56A675E2-714E-4944-BE95-3C3BE36CB62F}"/>
                </a:ext>
              </a:extLst>
            </p:cNvPr>
            <p:cNvCxnSpPr>
              <a:cxnSpLocks/>
              <a:stCxn id="109" idx="6"/>
              <a:endCxn id="107" idx="3"/>
            </p:cNvCxnSpPr>
            <p:nvPr/>
          </p:nvCxnSpPr>
          <p:spPr>
            <a:xfrm flipV="1">
              <a:off x="4718415" y="5781345"/>
              <a:ext cx="182779" cy="10788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93F861DB-40D0-4383-94EE-695749AAA0FC}"/>
                </a:ext>
              </a:extLst>
            </p:cNvPr>
            <p:cNvCxnSpPr>
              <a:cxnSpLocks/>
              <a:stCxn id="106" idx="2"/>
              <a:endCxn id="104" idx="6"/>
            </p:cNvCxnSpPr>
            <p:nvPr/>
          </p:nvCxnSpPr>
          <p:spPr>
            <a:xfrm flipH="1">
              <a:off x="4710817" y="5501308"/>
              <a:ext cx="160376" cy="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A1A1D09-6019-4E42-9090-16F7CF224584}"/>
                </a:ext>
              </a:extLst>
            </p:cNvPr>
            <p:cNvCxnSpPr>
              <a:cxnSpLocks/>
              <a:stCxn id="107" idx="2"/>
              <a:endCxn id="104" idx="5"/>
            </p:cNvCxnSpPr>
            <p:nvPr/>
          </p:nvCxnSpPr>
          <p:spPr>
            <a:xfrm flipH="1" flipV="1">
              <a:off x="4680816" y="5559580"/>
              <a:ext cx="190377" cy="163494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8D21281-5859-40FB-B2D6-1F4A2C1EF2D0}"/>
                </a:ext>
              </a:extLst>
            </p:cNvPr>
            <p:cNvCxnSpPr>
              <a:cxnSpLocks/>
              <a:stCxn id="107" idx="2"/>
              <a:endCxn id="105" idx="6"/>
            </p:cNvCxnSpPr>
            <p:nvPr/>
          </p:nvCxnSpPr>
          <p:spPr>
            <a:xfrm flipH="1" flipV="1">
              <a:off x="4710817" y="5687054"/>
              <a:ext cx="160376" cy="3602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B81BE9AE-4AF3-4AF1-9914-A71B3EAE3BD4}"/>
                </a:ext>
              </a:extLst>
            </p:cNvPr>
            <p:cNvCxnSpPr>
              <a:cxnSpLocks/>
              <a:stCxn id="106" idx="3"/>
              <a:endCxn id="105" idx="7"/>
            </p:cNvCxnSpPr>
            <p:nvPr/>
          </p:nvCxnSpPr>
          <p:spPr>
            <a:xfrm flipH="1">
              <a:off x="4680816" y="5559580"/>
              <a:ext cx="220379" cy="6920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1D42DF90-E31D-46BA-AD27-476A7F1DDD14}"/>
                </a:ext>
              </a:extLst>
            </p:cNvPr>
            <p:cNvCxnSpPr>
              <a:cxnSpLocks/>
              <a:stCxn id="105" idx="2"/>
              <a:endCxn id="108" idx="5"/>
            </p:cNvCxnSpPr>
            <p:nvPr/>
          </p:nvCxnSpPr>
          <p:spPr>
            <a:xfrm flipH="1" flipV="1">
              <a:off x="4401234" y="5606722"/>
              <a:ext cx="104720" cy="80332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F3753F4E-73DE-4A70-BEC3-90193855DDA1}"/>
                </a:ext>
              </a:extLst>
            </p:cNvPr>
            <p:cNvCxnSpPr>
              <a:cxnSpLocks/>
              <a:stCxn id="104" idx="2"/>
              <a:endCxn id="108" idx="6"/>
            </p:cNvCxnSpPr>
            <p:nvPr/>
          </p:nvCxnSpPr>
          <p:spPr>
            <a:xfrm flipH="1">
              <a:off x="4431235" y="5501308"/>
              <a:ext cx="74719" cy="4714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260BB7C6-D9DE-4B19-ABD8-EABB96735850}"/>
              </a:ext>
            </a:extLst>
          </p:cNvPr>
          <p:cNvCxnSpPr>
            <a:cxnSpLocks/>
          </p:cNvCxnSpPr>
          <p:nvPr/>
        </p:nvCxnSpPr>
        <p:spPr>
          <a:xfrm flipH="1">
            <a:off x="7637948" y="2129062"/>
            <a:ext cx="3059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BBB86EA4-848F-4EBB-952E-9D017C5C1307}"/>
              </a:ext>
            </a:extLst>
          </p:cNvPr>
          <p:cNvCxnSpPr>
            <a:cxnSpLocks/>
          </p:cNvCxnSpPr>
          <p:nvPr/>
        </p:nvCxnSpPr>
        <p:spPr>
          <a:xfrm flipH="1">
            <a:off x="7652480" y="2747288"/>
            <a:ext cx="3059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75A6AACA-9451-4788-AAA9-20CAC793AC11}"/>
              </a:ext>
            </a:extLst>
          </p:cNvPr>
          <p:cNvGrpSpPr/>
          <p:nvPr/>
        </p:nvGrpSpPr>
        <p:grpSpPr>
          <a:xfrm>
            <a:off x="6952661" y="2470012"/>
            <a:ext cx="571245" cy="480320"/>
            <a:chOff x="4226372" y="5229200"/>
            <a:chExt cx="849684" cy="742436"/>
          </a:xfrm>
        </p:grpSpPr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423059E8-3908-40E0-807D-A9FE87D1FF77}"/>
                </a:ext>
              </a:extLst>
            </p:cNvPr>
            <p:cNvSpPr/>
            <p:nvPr/>
          </p:nvSpPr>
          <p:spPr>
            <a:xfrm>
              <a:off x="4505954" y="52292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C98F9C1B-4D79-4064-B36C-DE1FC452A728}"/>
                </a:ext>
              </a:extLst>
            </p:cNvPr>
            <p:cNvSpPr/>
            <p:nvPr/>
          </p:nvSpPr>
          <p:spPr>
            <a:xfrm>
              <a:off x="4505954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571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22598E52-3E83-4E76-84FD-3655F928D07E}"/>
                </a:ext>
              </a:extLst>
            </p:cNvPr>
            <p:cNvSpPr/>
            <p:nvPr/>
          </p:nvSpPr>
          <p:spPr>
            <a:xfrm>
              <a:off x="4505954" y="560464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17A4150B-BB57-437F-AEEF-BF0471317C2A}"/>
                </a:ext>
              </a:extLst>
            </p:cNvPr>
            <p:cNvSpPr/>
            <p:nvPr/>
          </p:nvSpPr>
          <p:spPr>
            <a:xfrm>
              <a:off x="4871193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738C51D-0EEF-4CEA-9F80-937929CA86AA}"/>
                </a:ext>
              </a:extLst>
            </p:cNvPr>
            <p:cNvSpPr/>
            <p:nvPr/>
          </p:nvSpPr>
          <p:spPr>
            <a:xfrm>
              <a:off x="4871193" y="564066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45A7D530-A707-4D6E-952E-887C6D122F8C}"/>
                </a:ext>
              </a:extLst>
            </p:cNvPr>
            <p:cNvSpPr/>
            <p:nvPr/>
          </p:nvSpPr>
          <p:spPr>
            <a:xfrm>
              <a:off x="4226372" y="5466043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97C049BD-EE35-414D-A3D1-7AB25297066F}"/>
                </a:ext>
              </a:extLst>
            </p:cNvPr>
            <p:cNvSpPr/>
            <p:nvPr/>
          </p:nvSpPr>
          <p:spPr>
            <a:xfrm>
              <a:off x="4513552" y="580682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78856F6-4779-4FCC-B829-182607B637B6}"/>
                </a:ext>
              </a:extLst>
            </p:cNvPr>
            <p:cNvCxnSpPr>
              <a:cxnSpLocks/>
              <a:stCxn id="124" idx="2"/>
              <a:endCxn id="129" idx="0"/>
            </p:cNvCxnSpPr>
            <p:nvPr/>
          </p:nvCxnSpPr>
          <p:spPr>
            <a:xfrm flipH="1">
              <a:off x="4328804" y="5311608"/>
              <a:ext cx="177150" cy="154435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536F8BD6-2885-430D-996C-BD52D522D07C}"/>
                </a:ext>
              </a:extLst>
            </p:cNvPr>
            <p:cNvCxnSpPr>
              <a:cxnSpLocks/>
              <a:stCxn id="127" idx="1"/>
              <a:endCxn id="124" idx="6"/>
            </p:cNvCxnSpPr>
            <p:nvPr/>
          </p:nvCxnSpPr>
          <p:spPr>
            <a:xfrm flipH="1" flipV="1">
              <a:off x="4710817" y="5311608"/>
              <a:ext cx="190377" cy="131429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04901F4-EA8F-46C7-B5A1-CFB4743A142D}"/>
                </a:ext>
              </a:extLst>
            </p:cNvPr>
            <p:cNvCxnSpPr>
              <a:cxnSpLocks/>
              <a:stCxn id="128" idx="1"/>
              <a:endCxn id="124" idx="5"/>
            </p:cNvCxnSpPr>
            <p:nvPr/>
          </p:nvCxnSpPr>
          <p:spPr>
            <a:xfrm flipH="1" flipV="1">
              <a:off x="4680816" y="5369880"/>
              <a:ext cx="220379" cy="29492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7C67784-5210-44AC-A7C5-E978737A666A}"/>
                </a:ext>
              </a:extLst>
            </p:cNvPr>
            <p:cNvCxnSpPr>
              <a:cxnSpLocks/>
              <a:stCxn id="130" idx="1"/>
              <a:endCxn id="129" idx="4"/>
            </p:cNvCxnSpPr>
            <p:nvPr/>
          </p:nvCxnSpPr>
          <p:spPr>
            <a:xfrm flipH="1" flipV="1">
              <a:off x="4328804" y="5630859"/>
              <a:ext cx="214750" cy="200097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EA7BC8D-8BE8-4F2F-BA31-096DDDA3846E}"/>
                </a:ext>
              </a:extLst>
            </p:cNvPr>
            <p:cNvCxnSpPr>
              <a:cxnSpLocks/>
              <a:stCxn id="130" idx="6"/>
              <a:endCxn id="128" idx="3"/>
            </p:cNvCxnSpPr>
            <p:nvPr/>
          </p:nvCxnSpPr>
          <p:spPr>
            <a:xfrm flipV="1">
              <a:off x="4718415" y="5781345"/>
              <a:ext cx="182779" cy="10788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4173351-9307-483E-BF73-02231BB93CB0}"/>
                </a:ext>
              </a:extLst>
            </p:cNvPr>
            <p:cNvCxnSpPr>
              <a:cxnSpLocks/>
              <a:stCxn id="127" idx="2"/>
              <a:endCxn id="125" idx="6"/>
            </p:cNvCxnSpPr>
            <p:nvPr/>
          </p:nvCxnSpPr>
          <p:spPr>
            <a:xfrm flipH="1">
              <a:off x="4710817" y="5501308"/>
              <a:ext cx="160376" cy="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2E28B6AA-BB47-414C-BE03-A2AACC335F27}"/>
                </a:ext>
              </a:extLst>
            </p:cNvPr>
            <p:cNvCxnSpPr>
              <a:cxnSpLocks/>
              <a:stCxn id="128" idx="2"/>
              <a:endCxn id="125" idx="5"/>
            </p:cNvCxnSpPr>
            <p:nvPr/>
          </p:nvCxnSpPr>
          <p:spPr>
            <a:xfrm flipH="1" flipV="1">
              <a:off x="4680816" y="5559580"/>
              <a:ext cx="190377" cy="163494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5D8FAA95-CCE2-4802-AEB7-AD6EB5AB1F38}"/>
                </a:ext>
              </a:extLst>
            </p:cNvPr>
            <p:cNvCxnSpPr>
              <a:cxnSpLocks/>
              <a:stCxn id="128" idx="2"/>
              <a:endCxn id="126" idx="6"/>
            </p:cNvCxnSpPr>
            <p:nvPr/>
          </p:nvCxnSpPr>
          <p:spPr>
            <a:xfrm flipH="1" flipV="1">
              <a:off x="4710817" y="5687054"/>
              <a:ext cx="160376" cy="3602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094D559-0769-46A8-977C-9FA426FD00A4}"/>
                </a:ext>
              </a:extLst>
            </p:cNvPr>
            <p:cNvCxnSpPr>
              <a:cxnSpLocks/>
              <a:stCxn id="127" idx="3"/>
              <a:endCxn id="126" idx="7"/>
            </p:cNvCxnSpPr>
            <p:nvPr/>
          </p:nvCxnSpPr>
          <p:spPr>
            <a:xfrm flipH="1">
              <a:off x="4680816" y="5559580"/>
              <a:ext cx="220379" cy="6920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CB6305B-5F3D-460B-972F-2C1D46BAD1AF}"/>
                </a:ext>
              </a:extLst>
            </p:cNvPr>
            <p:cNvCxnSpPr>
              <a:cxnSpLocks/>
              <a:stCxn id="126" idx="2"/>
              <a:endCxn id="129" idx="5"/>
            </p:cNvCxnSpPr>
            <p:nvPr/>
          </p:nvCxnSpPr>
          <p:spPr>
            <a:xfrm flipH="1" flipV="1">
              <a:off x="4401234" y="5606722"/>
              <a:ext cx="104720" cy="80332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F67A3AFE-FB10-4316-99AB-9360F835F9E0}"/>
                </a:ext>
              </a:extLst>
            </p:cNvPr>
            <p:cNvCxnSpPr>
              <a:cxnSpLocks/>
              <a:stCxn id="125" idx="2"/>
              <a:endCxn id="129" idx="6"/>
            </p:cNvCxnSpPr>
            <p:nvPr/>
          </p:nvCxnSpPr>
          <p:spPr>
            <a:xfrm flipH="1">
              <a:off x="4431235" y="5501308"/>
              <a:ext cx="74719" cy="4714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2" name="TextBox 141">
            <a:extLst>
              <a:ext uri="{FF2B5EF4-FFF2-40B4-BE49-F238E27FC236}">
                <a16:creationId xmlns:a16="http://schemas.microsoft.com/office/drawing/2014/main" id="{1E1F184E-C5FB-4E7C-8021-05BAA204AB88}"/>
              </a:ext>
            </a:extLst>
          </p:cNvPr>
          <p:cNvSpPr txBox="1"/>
          <p:nvPr/>
        </p:nvSpPr>
        <p:spPr>
          <a:xfrm>
            <a:off x="6781720" y="2991994"/>
            <a:ext cx="1069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EB3E0"/>
                </a:solidFill>
              </a:rPr>
              <a:t>Local Learned Models</a:t>
            </a:r>
          </a:p>
        </p:txBody>
      </p:sp>
      <p:sp>
        <p:nvSpPr>
          <p:cNvPr id="212" name="Slide Number Placeholder 1">
            <a:extLst>
              <a:ext uri="{FF2B5EF4-FFF2-40B4-BE49-F238E27FC236}">
                <a16:creationId xmlns:a16="http://schemas.microsoft.com/office/drawing/2014/main" id="{0D835FB8-70B2-43C3-ABBE-B3B7FF2EB158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1629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7467B9-011C-433D-B8D5-9ECD5B63FF86}"/>
              </a:ext>
            </a:extLst>
          </p:cNvPr>
          <p:cNvSpPr txBox="1"/>
          <p:nvPr/>
        </p:nvSpPr>
        <p:spPr>
          <a:xfrm>
            <a:off x="539552" y="1490008"/>
            <a:ext cx="77048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Blockchain-Federated-Learning and Deep Learning Models for COVID-19 Detection Using CT Imaging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92D4BE-53BC-4187-A317-6C3DE44E2CD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fld id="{A5969107-FF35-42A6-8630-C988F7FE1BF5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390334EA-9142-4B82-97B8-4F4EE940D828}"/>
              </a:ext>
            </a:extLst>
          </p:cNvPr>
          <p:cNvSpPr/>
          <p:nvPr/>
        </p:nvSpPr>
        <p:spPr>
          <a:xfrm>
            <a:off x="3812595" y="620688"/>
            <a:ext cx="759405" cy="691889"/>
          </a:xfrm>
          <a:prstGeom prst="ellipse">
            <a:avLst/>
          </a:prstGeom>
          <a:solidFill>
            <a:schemeClr val="tx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455EC5-9698-4D57-A602-8BCA9EC22A3D}"/>
              </a:ext>
            </a:extLst>
          </p:cNvPr>
          <p:cNvSpPr txBox="1"/>
          <p:nvPr/>
        </p:nvSpPr>
        <p:spPr>
          <a:xfrm>
            <a:off x="755576" y="4952493"/>
            <a:ext cx="7704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IEEE Sensors Journal, 2021</a:t>
            </a:r>
          </a:p>
        </p:txBody>
      </p:sp>
    </p:spTree>
    <p:extLst>
      <p:ext uri="{BB962C8B-B14F-4D97-AF65-F5344CB8AC3E}">
        <p14:creationId xmlns:p14="http://schemas.microsoft.com/office/powerpoint/2010/main" val="1165813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"/>
            <a:ext cx="9144000" cy="1014413"/>
            <a:chOff x="0" y="1"/>
            <a:chExt cx="9144000" cy="1014413"/>
          </a:xfrm>
        </p:grpSpPr>
        <p:sp>
          <p:nvSpPr>
            <p:cNvPr id="15" name="Rectangle 14"/>
            <p:cNvSpPr/>
            <p:nvPr/>
          </p:nvSpPr>
          <p:spPr>
            <a:xfrm>
              <a:off x="0" y="1"/>
              <a:ext cx="9144000" cy="1014413"/>
            </a:xfrm>
            <a:prstGeom prst="rect">
              <a:avLst/>
            </a:prstGeom>
            <a:gradFill flip="none" rotWithShape="1">
              <a:gsLst>
                <a:gs pos="26000">
                  <a:schemeClr val="bg1"/>
                </a:gs>
                <a:gs pos="98000">
                  <a:srgbClr val="0070C0"/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endParaRPr lang="en-US" sz="4000" b="1" dirty="0">
                <a:solidFill>
                  <a:srgbClr val="0070C0"/>
                </a:solidFill>
                <a:latin typeface="Areal round"/>
                <a:cs typeface="Arial" panose="020B0604020202020204" pitchFamily="34" charset="0"/>
              </a:endParaRP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rcRect l="5626" t="2968" r="5898" b="3112"/>
            <a:stretch>
              <a:fillRect/>
            </a:stretch>
          </p:blipFill>
          <p:spPr>
            <a:xfrm>
              <a:off x="8156913" y="95329"/>
              <a:ext cx="826274" cy="824376"/>
            </a:xfrm>
            <a:custGeom>
              <a:avLst/>
              <a:gdLst>
                <a:gd name="connsiteX0" fmla="*/ 2286000 w 4572000"/>
                <a:gd name="connsiteY0" fmla="*/ 0 h 4572000"/>
                <a:gd name="connsiteX1" fmla="*/ 4572000 w 4572000"/>
                <a:gd name="connsiteY1" fmla="*/ 2286000 h 4572000"/>
                <a:gd name="connsiteX2" fmla="*/ 2286000 w 4572000"/>
                <a:gd name="connsiteY2" fmla="*/ 4572000 h 4572000"/>
                <a:gd name="connsiteX3" fmla="*/ 0 w 4572000"/>
                <a:gd name="connsiteY3" fmla="*/ 2286000 h 4572000"/>
                <a:gd name="connsiteX4" fmla="*/ 2286000 w 4572000"/>
                <a:gd name="connsiteY4" fmla="*/ 0 h 45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0" h="4572000">
                  <a:moveTo>
                    <a:pt x="2286000" y="0"/>
                  </a:moveTo>
                  <a:cubicBezTo>
                    <a:pt x="3548523" y="0"/>
                    <a:pt x="4572000" y="1023477"/>
                    <a:pt x="4572000" y="2286000"/>
                  </a:cubicBezTo>
                  <a:cubicBezTo>
                    <a:pt x="4572000" y="3548523"/>
                    <a:pt x="3548523" y="4572000"/>
                    <a:pt x="2286000" y="4572000"/>
                  </a:cubicBezTo>
                  <a:cubicBezTo>
                    <a:pt x="1023477" y="4572000"/>
                    <a:pt x="0" y="3548523"/>
                    <a:pt x="0" y="2286000"/>
                  </a:cubicBezTo>
                  <a:cubicBezTo>
                    <a:pt x="0" y="1023477"/>
                    <a:pt x="1023477" y="0"/>
                    <a:pt x="2286000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E696134D-7DA6-4B07-8B4D-B7598CACEB89}" type="slidenum">
              <a:rPr lang="zh-CN" altLang="en-US" smtClean="0"/>
              <a:t>12</a:t>
            </a:fld>
            <a:endParaRPr lang="zh-CN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97966" y="162804"/>
            <a:ext cx="7200908" cy="707886"/>
            <a:chOff x="179404" y="141357"/>
            <a:chExt cx="5790331" cy="707886"/>
          </a:xfrm>
        </p:grpSpPr>
        <p:sp>
          <p:nvSpPr>
            <p:cNvPr id="19" name="Pie 18"/>
            <p:cNvSpPr/>
            <p:nvPr/>
          </p:nvSpPr>
          <p:spPr>
            <a:xfrm>
              <a:off x="179404" y="141357"/>
              <a:ext cx="707886" cy="707886"/>
            </a:xfrm>
            <a:prstGeom prst="pie">
              <a:avLst>
                <a:gd name="adj1" fmla="val 5400000"/>
                <a:gd name="adj2" fmla="val 1620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20" name="Group 19"/>
            <p:cNvGrpSpPr/>
            <p:nvPr/>
          </p:nvGrpSpPr>
          <p:grpSpPr>
            <a:xfrm>
              <a:off x="533347" y="141357"/>
              <a:ext cx="5436388" cy="707886"/>
              <a:chOff x="353943" y="0"/>
              <a:chExt cx="5436388" cy="707886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353943" y="0"/>
                <a:ext cx="5262681" cy="707886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2" name="TextBox 21"/>
              <p:cNvSpPr txBox="1"/>
              <p:nvPr/>
            </p:nvSpPr>
            <p:spPr>
              <a:xfrm>
                <a:off x="353943" y="85104"/>
                <a:ext cx="5436388" cy="62278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21920" tIns="121920" rIns="121920" bIns="121920" numCol="1" spcCol="1270" anchor="ctr" anchorCtr="0">
                <a:noAutofit/>
              </a:bodyPr>
              <a:lstStyle/>
              <a:p>
                <a:r>
                  <a:rPr lang="en-US" sz="2400" b="1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50800" dist="39000" dir="5460000" algn="tl">
                        <a:srgbClr val="000000">
                          <a:alpha val="38000"/>
                        </a:srgbClr>
                      </a:outerShdw>
                    </a:effectLst>
                    <a:latin typeface="Calibri (Body)"/>
                    <a:cs typeface="Times New Roman" panose="02020603050405020304" pitchFamily="18" charset="0"/>
                  </a:rPr>
                  <a:t>Motivation </a:t>
                </a:r>
              </a:p>
            </p:txBody>
          </p:sp>
        </p:grp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9634" y="1262321"/>
            <a:ext cx="4846431" cy="324036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041066"/>
            <a:ext cx="4907065" cy="422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72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"/>
            <a:ext cx="9144000" cy="1014413"/>
            <a:chOff x="0" y="1"/>
            <a:chExt cx="9144000" cy="1014413"/>
          </a:xfrm>
        </p:grpSpPr>
        <p:sp>
          <p:nvSpPr>
            <p:cNvPr id="15" name="Rectangle 14"/>
            <p:cNvSpPr/>
            <p:nvPr/>
          </p:nvSpPr>
          <p:spPr>
            <a:xfrm>
              <a:off x="0" y="1"/>
              <a:ext cx="9144000" cy="1014413"/>
            </a:xfrm>
            <a:prstGeom prst="rect">
              <a:avLst/>
            </a:prstGeom>
            <a:gradFill flip="none" rotWithShape="1">
              <a:gsLst>
                <a:gs pos="26000">
                  <a:schemeClr val="bg1"/>
                </a:gs>
                <a:gs pos="98000">
                  <a:srgbClr val="0070C0"/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endParaRPr lang="en-US" sz="4000" b="1" dirty="0">
                <a:solidFill>
                  <a:srgbClr val="0070C0"/>
                </a:solidFill>
                <a:latin typeface="Areal round"/>
                <a:cs typeface="Arial" panose="020B0604020202020204" pitchFamily="34" charset="0"/>
              </a:endParaRP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rcRect l="5626" t="2968" r="5898" b="3112"/>
            <a:stretch>
              <a:fillRect/>
            </a:stretch>
          </p:blipFill>
          <p:spPr>
            <a:xfrm>
              <a:off x="8156913" y="95329"/>
              <a:ext cx="826274" cy="824376"/>
            </a:xfrm>
            <a:custGeom>
              <a:avLst/>
              <a:gdLst>
                <a:gd name="connsiteX0" fmla="*/ 2286000 w 4572000"/>
                <a:gd name="connsiteY0" fmla="*/ 0 h 4572000"/>
                <a:gd name="connsiteX1" fmla="*/ 4572000 w 4572000"/>
                <a:gd name="connsiteY1" fmla="*/ 2286000 h 4572000"/>
                <a:gd name="connsiteX2" fmla="*/ 2286000 w 4572000"/>
                <a:gd name="connsiteY2" fmla="*/ 4572000 h 4572000"/>
                <a:gd name="connsiteX3" fmla="*/ 0 w 4572000"/>
                <a:gd name="connsiteY3" fmla="*/ 2286000 h 4572000"/>
                <a:gd name="connsiteX4" fmla="*/ 2286000 w 4572000"/>
                <a:gd name="connsiteY4" fmla="*/ 0 h 45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0" h="4572000">
                  <a:moveTo>
                    <a:pt x="2286000" y="0"/>
                  </a:moveTo>
                  <a:cubicBezTo>
                    <a:pt x="3548523" y="0"/>
                    <a:pt x="4572000" y="1023477"/>
                    <a:pt x="4572000" y="2286000"/>
                  </a:cubicBezTo>
                  <a:cubicBezTo>
                    <a:pt x="4572000" y="3548523"/>
                    <a:pt x="3548523" y="4572000"/>
                    <a:pt x="2286000" y="4572000"/>
                  </a:cubicBezTo>
                  <a:cubicBezTo>
                    <a:pt x="1023477" y="4572000"/>
                    <a:pt x="0" y="3548523"/>
                    <a:pt x="0" y="2286000"/>
                  </a:cubicBezTo>
                  <a:cubicBezTo>
                    <a:pt x="0" y="1023477"/>
                    <a:pt x="1023477" y="0"/>
                    <a:pt x="2286000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</p:pic>
      </p:grp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E696134D-7DA6-4B07-8B4D-B7598CACEB89}" type="slidenum">
              <a:rPr lang="zh-CN" altLang="en-US" smtClean="0"/>
              <a:t>13</a:t>
            </a:fld>
            <a:endParaRPr lang="zh-CN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97966" y="162804"/>
            <a:ext cx="7200908" cy="707886"/>
            <a:chOff x="179404" y="141357"/>
            <a:chExt cx="5790331" cy="707886"/>
          </a:xfrm>
        </p:grpSpPr>
        <p:sp>
          <p:nvSpPr>
            <p:cNvPr id="9" name="Pie 8"/>
            <p:cNvSpPr/>
            <p:nvPr/>
          </p:nvSpPr>
          <p:spPr>
            <a:xfrm>
              <a:off x="179404" y="141357"/>
              <a:ext cx="707886" cy="707886"/>
            </a:xfrm>
            <a:prstGeom prst="pie">
              <a:avLst>
                <a:gd name="adj1" fmla="val 5400000"/>
                <a:gd name="adj2" fmla="val 1620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1" name="Group 10"/>
            <p:cNvGrpSpPr/>
            <p:nvPr/>
          </p:nvGrpSpPr>
          <p:grpSpPr>
            <a:xfrm>
              <a:off x="533347" y="141357"/>
              <a:ext cx="5436388" cy="707886"/>
              <a:chOff x="353943" y="0"/>
              <a:chExt cx="5436388" cy="70788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353943" y="0"/>
                <a:ext cx="5262681" cy="707886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4" name="TextBox 13"/>
              <p:cNvSpPr txBox="1"/>
              <p:nvPr/>
            </p:nvSpPr>
            <p:spPr>
              <a:xfrm>
                <a:off x="353943" y="85104"/>
                <a:ext cx="5436388" cy="62278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21920" tIns="121920" rIns="121920" bIns="121920" numCol="1" spcCol="1270" anchor="ctr" anchorCtr="0">
                <a:noAutofit/>
              </a:bodyPr>
              <a:lstStyle/>
              <a:p>
                <a:r>
                  <a:rPr lang="en-US" sz="2400" b="1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50800" dist="39000" dir="5460000" algn="tl">
                        <a:srgbClr val="000000">
                          <a:alpha val="38000"/>
                        </a:srgbClr>
                      </a:outerShdw>
                    </a:effectLst>
                    <a:latin typeface="Calibri (Body)"/>
                    <a:cs typeface="Times New Roman" panose="02020603050405020304" pitchFamily="18" charset="0"/>
                  </a:rPr>
                  <a:t>Results</a:t>
                </a:r>
              </a:p>
            </p:txBody>
          </p:sp>
        </p:grp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66" y="1195761"/>
            <a:ext cx="8885221" cy="552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643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solve the limited communication</a:t>
            </a:r>
          </a:p>
          <a:p>
            <a:r>
              <a:rPr lang="en-US" dirty="0"/>
              <a:t>Intermittent compute node availability</a:t>
            </a:r>
          </a:p>
          <a:p>
            <a:r>
              <a:rPr lang="en-US" dirty="0"/>
              <a:t>Intermittent data availability</a:t>
            </a:r>
          </a:p>
          <a:p>
            <a:r>
              <a:rPr lang="en-US" dirty="0"/>
              <a:t>Massively distributed</a:t>
            </a:r>
          </a:p>
          <a:p>
            <a:r>
              <a:rPr lang="en-US" dirty="0"/>
              <a:t>Privacy preserving aggregation</a:t>
            </a:r>
          </a:p>
          <a:p>
            <a:r>
              <a:rPr lang="en-US" dirty="0"/>
              <a:t>Traceability &amp; interpretability to understand which data points were key to the predication and accuracy of the model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E696134D-7DA6-4B07-8B4D-B7598CACEB89}" type="slidenum">
              <a:rPr lang="zh-CN" altLang="en-US" smtClean="0"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3385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BD7B2AB0-A2C3-4434-B4F3-8F3722E95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287" y="961406"/>
            <a:ext cx="7503932" cy="589659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2000" b="0" dirty="0"/>
              <a:t>Spread of Covid-19 was rapid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latin typeface="+mn-lt"/>
              </a:rPr>
              <a:t>Coronavirus triggers an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+mn-lt"/>
              </a:rPr>
              <a:t>acute respiratory infection </a:t>
            </a:r>
            <a:r>
              <a:rPr lang="en-US" sz="1800" dirty="0">
                <a:latin typeface="+mn-lt"/>
              </a:rPr>
              <a:t>in the lungs 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latin typeface="+mn-lt"/>
              </a:rPr>
              <a:t>Initially severe cases were detected through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+mn-lt"/>
              </a:rPr>
              <a:t>CT Scans </a:t>
            </a:r>
            <a:r>
              <a:rPr lang="en-US" sz="1800" dirty="0">
                <a:latin typeface="+mn-lt"/>
              </a:rPr>
              <a:t>Images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latin typeface="+mn-lt"/>
              </a:rPr>
              <a:t>nucleic acid test were less accurate and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+mn-lt"/>
              </a:rPr>
              <a:t>lack of testing kits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latin typeface="+mn-lt"/>
              </a:rPr>
              <a:t>Doctors needed urgent training</a:t>
            </a:r>
          </a:p>
          <a:p>
            <a:pPr lvl="1">
              <a:lnSpc>
                <a:spcPct val="150000"/>
              </a:lnSpc>
            </a:pPr>
            <a:r>
              <a:rPr lang="en-US" sz="1800" b="0" dirty="0">
                <a:latin typeface="+mn-lt"/>
              </a:rPr>
              <a:t>Each Hospital have less d</a:t>
            </a:r>
            <a:r>
              <a:rPr lang="en-US" sz="1800" dirty="0">
                <a:latin typeface="+mn-lt"/>
              </a:rPr>
              <a:t>ata / no data</a:t>
            </a:r>
            <a:endParaRPr lang="en-US" sz="2000" b="0" dirty="0"/>
          </a:p>
          <a:p>
            <a:pPr>
              <a:lnSpc>
                <a:spcPct val="200000"/>
              </a:lnSpc>
            </a:pPr>
            <a:r>
              <a:rPr lang="en-US" sz="2000" b="0" dirty="0"/>
              <a:t>Challenges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+mn-lt"/>
              </a:rPr>
              <a:t>Data heterogeneity due to machine configurations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+mn-lt"/>
              </a:rPr>
              <a:t>Shared model reliability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+mn-lt"/>
              </a:rPr>
              <a:t>Data Privacy</a:t>
            </a:r>
          </a:p>
          <a:p>
            <a:endParaRPr lang="en-US" sz="2000" b="0" dirty="0"/>
          </a:p>
          <a:p>
            <a:pPr lvl="1"/>
            <a:endParaRPr lang="en-US" sz="1800" dirty="0">
              <a:latin typeface="+mn-lt"/>
            </a:endParaRPr>
          </a:p>
          <a:p>
            <a:pPr lvl="1"/>
            <a:endParaRPr lang="en-US" sz="1800" dirty="0">
              <a:latin typeface="+mn-lt"/>
            </a:endParaRPr>
          </a:p>
          <a:p>
            <a:pPr lvl="1"/>
            <a:endParaRPr lang="en-US" sz="2000" b="0" dirty="0"/>
          </a:p>
          <a:p>
            <a:endParaRPr lang="en-US" sz="2000" b="0" dirty="0"/>
          </a:p>
          <a:p>
            <a:endParaRPr lang="en-US" sz="2000" b="0" dirty="0"/>
          </a:p>
          <a:p>
            <a:endParaRPr lang="en-US" altLang="en-US" b="0" dirty="0">
              <a:solidFill>
                <a:srgbClr val="A14D07"/>
              </a:solidFill>
              <a:latin typeface="+mj-lt"/>
            </a:endParaRPr>
          </a:p>
        </p:txBody>
      </p:sp>
      <p:pic>
        <p:nvPicPr>
          <p:cNvPr id="212" name="Picture 211">
            <a:extLst>
              <a:ext uri="{FF2B5EF4-FFF2-40B4-BE49-F238E27FC236}">
                <a16:creationId xmlns:a16="http://schemas.microsoft.com/office/drawing/2014/main" id="{677A0106-3CD8-49D1-B65C-C55575508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0215" y="4038201"/>
            <a:ext cx="911705" cy="911705"/>
          </a:xfrm>
          <a:prstGeom prst="rect">
            <a:avLst/>
          </a:prstGeom>
        </p:spPr>
      </p:pic>
      <p:pic>
        <p:nvPicPr>
          <p:cNvPr id="213" name="Picture 212">
            <a:extLst>
              <a:ext uri="{FF2B5EF4-FFF2-40B4-BE49-F238E27FC236}">
                <a16:creationId xmlns:a16="http://schemas.microsoft.com/office/drawing/2014/main" id="{5D14B4A2-454B-49C7-AEA7-1DEA73314A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707" y="3224347"/>
            <a:ext cx="911705" cy="911705"/>
          </a:xfrm>
          <a:prstGeom prst="rect">
            <a:avLst/>
          </a:prstGeom>
        </p:spPr>
      </p:pic>
      <p:pic>
        <p:nvPicPr>
          <p:cNvPr id="214" name="Picture 213">
            <a:extLst>
              <a:ext uri="{FF2B5EF4-FFF2-40B4-BE49-F238E27FC236}">
                <a16:creationId xmlns:a16="http://schemas.microsoft.com/office/drawing/2014/main" id="{3A3DA2F9-9ACF-428D-B3D9-3854DFF21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2251" y="4937763"/>
            <a:ext cx="911705" cy="911705"/>
          </a:xfrm>
          <a:prstGeom prst="rect">
            <a:avLst/>
          </a:prstGeom>
        </p:spPr>
      </p:pic>
      <p:grpSp>
        <p:nvGrpSpPr>
          <p:cNvPr id="215" name="Group 214">
            <a:extLst>
              <a:ext uri="{FF2B5EF4-FFF2-40B4-BE49-F238E27FC236}">
                <a16:creationId xmlns:a16="http://schemas.microsoft.com/office/drawing/2014/main" id="{BF0EFFF0-B5CF-4149-BB13-6758118C4767}"/>
              </a:ext>
            </a:extLst>
          </p:cNvPr>
          <p:cNvGrpSpPr/>
          <p:nvPr/>
        </p:nvGrpSpPr>
        <p:grpSpPr>
          <a:xfrm>
            <a:off x="6761815" y="3573016"/>
            <a:ext cx="571245" cy="480320"/>
            <a:chOff x="4226372" y="5229200"/>
            <a:chExt cx="849684" cy="742436"/>
          </a:xfrm>
        </p:grpSpPr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334D0F77-D4C2-4A58-AD2A-0426B77D6A8C}"/>
                </a:ext>
              </a:extLst>
            </p:cNvPr>
            <p:cNvSpPr/>
            <p:nvPr/>
          </p:nvSpPr>
          <p:spPr>
            <a:xfrm>
              <a:off x="4505954" y="52292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C63DFEB7-FEFF-4277-837A-A4CFBFF4E818}"/>
                </a:ext>
              </a:extLst>
            </p:cNvPr>
            <p:cNvSpPr/>
            <p:nvPr/>
          </p:nvSpPr>
          <p:spPr>
            <a:xfrm>
              <a:off x="4505954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571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BF0DAABF-CC05-4D4E-9504-CEC1BAC02D18}"/>
                </a:ext>
              </a:extLst>
            </p:cNvPr>
            <p:cNvSpPr/>
            <p:nvPr/>
          </p:nvSpPr>
          <p:spPr>
            <a:xfrm>
              <a:off x="4505954" y="560464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AA46DD1A-AA2B-48A4-BA4D-7D3A00E7ACA9}"/>
                </a:ext>
              </a:extLst>
            </p:cNvPr>
            <p:cNvSpPr/>
            <p:nvPr/>
          </p:nvSpPr>
          <p:spPr>
            <a:xfrm>
              <a:off x="4871193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4DAF91B1-E02C-403A-8D34-DEC15BB2FBAC}"/>
                </a:ext>
              </a:extLst>
            </p:cNvPr>
            <p:cNvSpPr/>
            <p:nvPr/>
          </p:nvSpPr>
          <p:spPr>
            <a:xfrm>
              <a:off x="4871193" y="564066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B79F757F-BBCB-4491-962D-09983D97A103}"/>
                </a:ext>
              </a:extLst>
            </p:cNvPr>
            <p:cNvSpPr/>
            <p:nvPr/>
          </p:nvSpPr>
          <p:spPr>
            <a:xfrm>
              <a:off x="4226372" y="5466043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BCEE769A-0200-4066-8900-1F638BCBF17D}"/>
                </a:ext>
              </a:extLst>
            </p:cNvPr>
            <p:cNvSpPr/>
            <p:nvPr/>
          </p:nvSpPr>
          <p:spPr>
            <a:xfrm>
              <a:off x="4513552" y="580682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294B473A-A57F-4C9A-BE46-3D1F3AB4069D}"/>
                </a:ext>
              </a:extLst>
            </p:cNvPr>
            <p:cNvCxnSpPr>
              <a:cxnSpLocks/>
              <a:stCxn id="216" idx="2"/>
              <a:endCxn id="221" idx="0"/>
            </p:cNvCxnSpPr>
            <p:nvPr/>
          </p:nvCxnSpPr>
          <p:spPr>
            <a:xfrm flipH="1">
              <a:off x="4328804" y="5311608"/>
              <a:ext cx="177150" cy="154435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3EAA7F84-1346-49DF-92AB-5D02DB7708AC}"/>
                </a:ext>
              </a:extLst>
            </p:cNvPr>
            <p:cNvCxnSpPr>
              <a:cxnSpLocks/>
              <a:stCxn id="219" idx="1"/>
              <a:endCxn id="216" idx="6"/>
            </p:cNvCxnSpPr>
            <p:nvPr/>
          </p:nvCxnSpPr>
          <p:spPr>
            <a:xfrm flipH="1" flipV="1">
              <a:off x="4710817" y="5311608"/>
              <a:ext cx="190377" cy="131429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A44AB0C-7AEB-4A52-8800-7B02932426FA}"/>
                </a:ext>
              </a:extLst>
            </p:cNvPr>
            <p:cNvCxnSpPr>
              <a:cxnSpLocks/>
              <a:stCxn id="220" idx="1"/>
              <a:endCxn id="216" idx="5"/>
            </p:cNvCxnSpPr>
            <p:nvPr/>
          </p:nvCxnSpPr>
          <p:spPr>
            <a:xfrm flipH="1" flipV="1">
              <a:off x="4680816" y="5369880"/>
              <a:ext cx="220379" cy="29492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A0A70800-698D-4F43-8983-64A3C179EE45}"/>
                </a:ext>
              </a:extLst>
            </p:cNvPr>
            <p:cNvCxnSpPr>
              <a:cxnSpLocks/>
              <a:stCxn id="222" idx="1"/>
              <a:endCxn id="221" idx="4"/>
            </p:cNvCxnSpPr>
            <p:nvPr/>
          </p:nvCxnSpPr>
          <p:spPr>
            <a:xfrm flipH="1" flipV="1">
              <a:off x="4328804" y="5630859"/>
              <a:ext cx="214750" cy="200097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5558E978-BAF0-4CBE-850D-09CA1C56FF38}"/>
                </a:ext>
              </a:extLst>
            </p:cNvPr>
            <p:cNvCxnSpPr>
              <a:cxnSpLocks/>
              <a:stCxn id="222" idx="6"/>
              <a:endCxn id="220" idx="3"/>
            </p:cNvCxnSpPr>
            <p:nvPr/>
          </p:nvCxnSpPr>
          <p:spPr>
            <a:xfrm flipV="1">
              <a:off x="4718415" y="5781345"/>
              <a:ext cx="182779" cy="10788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95A6001-5B69-4EBC-9251-9235391A8C2A}"/>
                </a:ext>
              </a:extLst>
            </p:cNvPr>
            <p:cNvCxnSpPr>
              <a:cxnSpLocks/>
              <a:stCxn id="219" idx="2"/>
              <a:endCxn id="217" idx="6"/>
            </p:cNvCxnSpPr>
            <p:nvPr/>
          </p:nvCxnSpPr>
          <p:spPr>
            <a:xfrm flipH="1">
              <a:off x="4710817" y="5501308"/>
              <a:ext cx="160376" cy="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8AFC9E98-5F40-446E-8559-F8229919FECE}"/>
                </a:ext>
              </a:extLst>
            </p:cNvPr>
            <p:cNvCxnSpPr>
              <a:cxnSpLocks/>
              <a:stCxn id="220" idx="2"/>
              <a:endCxn id="217" idx="5"/>
            </p:cNvCxnSpPr>
            <p:nvPr/>
          </p:nvCxnSpPr>
          <p:spPr>
            <a:xfrm flipH="1" flipV="1">
              <a:off x="4680816" y="5559580"/>
              <a:ext cx="190377" cy="163494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1A0A43-8474-4790-AE56-E5B879DE7754}"/>
                </a:ext>
              </a:extLst>
            </p:cNvPr>
            <p:cNvCxnSpPr>
              <a:cxnSpLocks/>
              <a:stCxn id="220" idx="2"/>
              <a:endCxn id="218" idx="6"/>
            </p:cNvCxnSpPr>
            <p:nvPr/>
          </p:nvCxnSpPr>
          <p:spPr>
            <a:xfrm flipH="1" flipV="1">
              <a:off x="4710817" y="5687054"/>
              <a:ext cx="160376" cy="3602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5790E584-6C35-4563-8BF0-6A6CDEEB2656}"/>
                </a:ext>
              </a:extLst>
            </p:cNvPr>
            <p:cNvCxnSpPr>
              <a:cxnSpLocks/>
              <a:stCxn id="219" idx="3"/>
              <a:endCxn id="218" idx="7"/>
            </p:cNvCxnSpPr>
            <p:nvPr/>
          </p:nvCxnSpPr>
          <p:spPr>
            <a:xfrm flipH="1">
              <a:off x="4680816" y="5559580"/>
              <a:ext cx="220379" cy="6920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CD150C9B-4EB4-4021-A995-19173B8C27AC}"/>
                </a:ext>
              </a:extLst>
            </p:cNvPr>
            <p:cNvCxnSpPr>
              <a:cxnSpLocks/>
              <a:stCxn id="218" idx="2"/>
              <a:endCxn id="221" idx="5"/>
            </p:cNvCxnSpPr>
            <p:nvPr/>
          </p:nvCxnSpPr>
          <p:spPr>
            <a:xfrm flipH="1" flipV="1">
              <a:off x="4401234" y="5606722"/>
              <a:ext cx="104720" cy="80332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C5629CE7-0129-4D0E-8B8E-173A58E3DA0B}"/>
                </a:ext>
              </a:extLst>
            </p:cNvPr>
            <p:cNvCxnSpPr>
              <a:cxnSpLocks/>
              <a:stCxn id="217" idx="2"/>
              <a:endCxn id="221" idx="6"/>
            </p:cNvCxnSpPr>
            <p:nvPr/>
          </p:nvCxnSpPr>
          <p:spPr>
            <a:xfrm flipH="1">
              <a:off x="4431235" y="5501308"/>
              <a:ext cx="74719" cy="4714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DDD57C66-25D8-4A25-9A63-155B0EBA7D4A}"/>
              </a:ext>
            </a:extLst>
          </p:cNvPr>
          <p:cNvGrpSpPr/>
          <p:nvPr/>
        </p:nvGrpSpPr>
        <p:grpSpPr>
          <a:xfrm>
            <a:off x="6781716" y="4302257"/>
            <a:ext cx="571245" cy="480320"/>
            <a:chOff x="4226372" y="5229200"/>
            <a:chExt cx="849684" cy="742436"/>
          </a:xfrm>
        </p:grpSpPr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0F7BC690-8ECE-492B-9A10-E344B1E6B4FF}"/>
                </a:ext>
              </a:extLst>
            </p:cNvPr>
            <p:cNvSpPr/>
            <p:nvPr/>
          </p:nvSpPr>
          <p:spPr>
            <a:xfrm>
              <a:off x="4505954" y="52292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36" name="Oval 235">
              <a:extLst>
                <a:ext uri="{FF2B5EF4-FFF2-40B4-BE49-F238E27FC236}">
                  <a16:creationId xmlns:a16="http://schemas.microsoft.com/office/drawing/2014/main" id="{79D43F63-C48F-4268-A30D-A7BD2DE74797}"/>
                </a:ext>
              </a:extLst>
            </p:cNvPr>
            <p:cNvSpPr/>
            <p:nvPr/>
          </p:nvSpPr>
          <p:spPr>
            <a:xfrm>
              <a:off x="4505954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571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37" name="Oval 236">
              <a:extLst>
                <a:ext uri="{FF2B5EF4-FFF2-40B4-BE49-F238E27FC236}">
                  <a16:creationId xmlns:a16="http://schemas.microsoft.com/office/drawing/2014/main" id="{3E6211CD-9FAA-4AB6-A8C1-27BD1B48B462}"/>
                </a:ext>
              </a:extLst>
            </p:cNvPr>
            <p:cNvSpPr/>
            <p:nvPr/>
          </p:nvSpPr>
          <p:spPr>
            <a:xfrm>
              <a:off x="4505954" y="560464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1E6B829B-CA6C-4689-B5F2-47FE534BC6C4}"/>
                </a:ext>
              </a:extLst>
            </p:cNvPr>
            <p:cNvSpPr/>
            <p:nvPr/>
          </p:nvSpPr>
          <p:spPr>
            <a:xfrm>
              <a:off x="4871193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FECE3149-F297-4ACE-B707-0BEE65D6B64B}"/>
                </a:ext>
              </a:extLst>
            </p:cNvPr>
            <p:cNvSpPr/>
            <p:nvPr/>
          </p:nvSpPr>
          <p:spPr>
            <a:xfrm>
              <a:off x="4871193" y="564066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84E2D551-D99B-46F7-8107-341D11587CA1}"/>
                </a:ext>
              </a:extLst>
            </p:cNvPr>
            <p:cNvSpPr/>
            <p:nvPr/>
          </p:nvSpPr>
          <p:spPr>
            <a:xfrm>
              <a:off x="4226372" y="5466043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E52BB39F-9E58-405F-923B-4A3C49D72494}"/>
                </a:ext>
              </a:extLst>
            </p:cNvPr>
            <p:cNvSpPr/>
            <p:nvPr/>
          </p:nvSpPr>
          <p:spPr>
            <a:xfrm>
              <a:off x="4513552" y="580682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09BA1F73-1224-47E3-AA9F-12ABB6B69239}"/>
                </a:ext>
              </a:extLst>
            </p:cNvPr>
            <p:cNvCxnSpPr>
              <a:cxnSpLocks/>
              <a:stCxn id="235" idx="2"/>
              <a:endCxn id="240" idx="0"/>
            </p:cNvCxnSpPr>
            <p:nvPr/>
          </p:nvCxnSpPr>
          <p:spPr>
            <a:xfrm flipH="1">
              <a:off x="4328804" y="5311608"/>
              <a:ext cx="177150" cy="154435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743D5658-E5DA-4526-8A7B-CB7461BB6C86}"/>
                </a:ext>
              </a:extLst>
            </p:cNvPr>
            <p:cNvCxnSpPr>
              <a:cxnSpLocks/>
              <a:stCxn id="238" idx="1"/>
              <a:endCxn id="235" idx="6"/>
            </p:cNvCxnSpPr>
            <p:nvPr/>
          </p:nvCxnSpPr>
          <p:spPr>
            <a:xfrm flipH="1" flipV="1">
              <a:off x="4710817" y="5311608"/>
              <a:ext cx="190377" cy="131429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745C198B-BE0C-41E2-B17D-5BFBC4CBBAC1}"/>
                </a:ext>
              </a:extLst>
            </p:cNvPr>
            <p:cNvCxnSpPr>
              <a:cxnSpLocks/>
              <a:stCxn id="239" idx="1"/>
              <a:endCxn id="235" idx="5"/>
            </p:cNvCxnSpPr>
            <p:nvPr/>
          </p:nvCxnSpPr>
          <p:spPr>
            <a:xfrm flipH="1" flipV="1">
              <a:off x="4680816" y="5369880"/>
              <a:ext cx="220379" cy="29492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BECB922-6906-4BEB-AAA6-420DC4A2748B}"/>
                </a:ext>
              </a:extLst>
            </p:cNvPr>
            <p:cNvCxnSpPr>
              <a:cxnSpLocks/>
              <a:stCxn id="241" idx="1"/>
              <a:endCxn id="240" idx="4"/>
            </p:cNvCxnSpPr>
            <p:nvPr/>
          </p:nvCxnSpPr>
          <p:spPr>
            <a:xfrm flipH="1" flipV="1">
              <a:off x="4328804" y="5630859"/>
              <a:ext cx="214750" cy="200097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FACDF87A-E326-4D65-B0D9-664571F56372}"/>
                </a:ext>
              </a:extLst>
            </p:cNvPr>
            <p:cNvCxnSpPr>
              <a:cxnSpLocks/>
              <a:stCxn id="241" idx="6"/>
              <a:endCxn id="239" idx="3"/>
            </p:cNvCxnSpPr>
            <p:nvPr/>
          </p:nvCxnSpPr>
          <p:spPr>
            <a:xfrm flipV="1">
              <a:off x="4718415" y="5781345"/>
              <a:ext cx="182779" cy="10788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53241EEC-ECA0-4630-8E4F-1836FBE0A8B8}"/>
                </a:ext>
              </a:extLst>
            </p:cNvPr>
            <p:cNvCxnSpPr>
              <a:cxnSpLocks/>
              <a:stCxn id="238" idx="2"/>
              <a:endCxn id="236" idx="6"/>
            </p:cNvCxnSpPr>
            <p:nvPr/>
          </p:nvCxnSpPr>
          <p:spPr>
            <a:xfrm flipH="1">
              <a:off x="4710817" y="5501308"/>
              <a:ext cx="160376" cy="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DC109BC9-5F6D-4885-86CE-1BBA2CEF6D0D}"/>
                </a:ext>
              </a:extLst>
            </p:cNvPr>
            <p:cNvCxnSpPr>
              <a:cxnSpLocks/>
              <a:stCxn id="239" idx="2"/>
              <a:endCxn id="236" idx="5"/>
            </p:cNvCxnSpPr>
            <p:nvPr/>
          </p:nvCxnSpPr>
          <p:spPr>
            <a:xfrm flipH="1" flipV="1">
              <a:off x="4680816" y="5559580"/>
              <a:ext cx="190377" cy="163494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4D95AA27-527E-4877-8725-E29A3398DE93}"/>
                </a:ext>
              </a:extLst>
            </p:cNvPr>
            <p:cNvCxnSpPr>
              <a:cxnSpLocks/>
              <a:stCxn id="239" idx="2"/>
              <a:endCxn id="237" idx="6"/>
            </p:cNvCxnSpPr>
            <p:nvPr/>
          </p:nvCxnSpPr>
          <p:spPr>
            <a:xfrm flipH="1" flipV="1">
              <a:off x="4710817" y="5687054"/>
              <a:ext cx="160376" cy="3602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AD6F8247-226F-426E-BDBA-AD50BB480A2E}"/>
                </a:ext>
              </a:extLst>
            </p:cNvPr>
            <p:cNvCxnSpPr>
              <a:cxnSpLocks/>
              <a:stCxn id="238" idx="3"/>
              <a:endCxn id="237" idx="7"/>
            </p:cNvCxnSpPr>
            <p:nvPr/>
          </p:nvCxnSpPr>
          <p:spPr>
            <a:xfrm flipH="1">
              <a:off x="4680816" y="5559580"/>
              <a:ext cx="220379" cy="6920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763C669D-638A-47F0-8657-93A7BAB62D12}"/>
                </a:ext>
              </a:extLst>
            </p:cNvPr>
            <p:cNvCxnSpPr>
              <a:cxnSpLocks/>
              <a:stCxn id="237" idx="2"/>
              <a:endCxn id="240" idx="5"/>
            </p:cNvCxnSpPr>
            <p:nvPr/>
          </p:nvCxnSpPr>
          <p:spPr>
            <a:xfrm flipH="1" flipV="1">
              <a:off x="4401234" y="5606722"/>
              <a:ext cx="104720" cy="80332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6469727E-07B1-4FEE-A79C-6326DE640AAF}"/>
                </a:ext>
              </a:extLst>
            </p:cNvPr>
            <p:cNvCxnSpPr>
              <a:cxnSpLocks/>
              <a:stCxn id="236" idx="2"/>
              <a:endCxn id="240" idx="6"/>
            </p:cNvCxnSpPr>
            <p:nvPr/>
          </p:nvCxnSpPr>
          <p:spPr>
            <a:xfrm flipH="1">
              <a:off x="4431235" y="5501308"/>
              <a:ext cx="74719" cy="4714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015C6468-FC68-448C-8277-EA5E95B7BA13}"/>
              </a:ext>
            </a:extLst>
          </p:cNvPr>
          <p:cNvGrpSpPr/>
          <p:nvPr/>
        </p:nvGrpSpPr>
        <p:grpSpPr>
          <a:xfrm>
            <a:off x="6834586" y="5057912"/>
            <a:ext cx="571245" cy="480320"/>
            <a:chOff x="4226372" y="5229200"/>
            <a:chExt cx="849684" cy="742436"/>
          </a:xfrm>
        </p:grpSpPr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6254AEFB-8161-4CE4-8B83-F496F5BFCE7C}"/>
                </a:ext>
              </a:extLst>
            </p:cNvPr>
            <p:cNvSpPr/>
            <p:nvPr/>
          </p:nvSpPr>
          <p:spPr>
            <a:xfrm>
              <a:off x="4505954" y="52292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51579BA0-9A66-4FE4-9196-05CA3CBD0A9E}"/>
                </a:ext>
              </a:extLst>
            </p:cNvPr>
            <p:cNvSpPr/>
            <p:nvPr/>
          </p:nvSpPr>
          <p:spPr>
            <a:xfrm>
              <a:off x="4505954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571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890E6F5F-E974-4C0E-B3C2-81991D600B37}"/>
                </a:ext>
              </a:extLst>
            </p:cNvPr>
            <p:cNvSpPr/>
            <p:nvPr/>
          </p:nvSpPr>
          <p:spPr>
            <a:xfrm>
              <a:off x="4505954" y="560464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F58C328A-72EE-4E38-94AC-87B11ECC0827}"/>
                </a:ext>
              </a:extLst>
            </p:cNvPr>
            <p:cNvSpPr/>
            <p:nvPr/>
          </p:nvSpPr>
          <p:spPr>
            <a:xfrm>
              <a:off x="4871193" y="541890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B69FBA63-73A2-422E-A3F7-02A25BDA9316}"/>
                </a:ext>
              </a:extLst>
            </p:cNvPr>
            <p:cNvSpPr/>
            <p:nvPr/>
          </p:nvSpPr>
          <p:spPr>
            <a:xfrm>
              <a:off x="4871193" y="5640666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D5711027-FC9B-454D-9465-9D3C584B4667}"/>
                </a:ext>
              </a:extLst>
            </p:cNvPr>
            <p:cNvSpPr/>
            <p:nvPr/>
          </p:nvSpPr>
          <p:spPr>
            <a:xfrm>
              <a:off x="4226372" y="5466043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72ECF75B-C0C6-4A8A-8BA0-762BB3C02CD7}"/>
                </a:ext>
              </a:extLst>
            </p:cNvPr>
            <p:cNvSpPr/>
            <p:nvPr/>
          </p:nvSpPr>
          <p:spPr>
            <a:xfrm>
              <a:off x="4513552" y="5806820"/>
              <a:ext cx="204863" cy="164816"/>
            </a:xfrm>
            <a:prstGeom prst="ellipse">
              <a:avLst/>
            </a:prstGeom>
            <a:ln w="6350"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6350">
                  <a:solidFill>
                    <a:schemeClr val="tx1"/>
                  </a:solidFill>
                </a:ln>
              </a:endParaRPr>
            </a:p>
          </p:txBody>
        </p: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A08315B4-4E38-4EFC-AB69-4A23C0537043}"/>
                </a:ext>
              </a:extLst>
            </p:cNvPr>
            <p:cNvCxnSpPr>
              <a:cxnSpLocks/>
              <a:stCxn id="254" idx="2"/>
              <a:endCxn id="259" idx="0"/>
            </p:cNvCxnSpPr>
            <p:nvPr/>
          </p:nvCxnSpPr>
          <p:spPr>
            <a:xfrm flipH="1">
              <a:off x="4328804" y="5311608"/>
              <a:ext cx="177150" cy="154435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F1B0F5CF-BB22-4326-9080-22EF5097D03A}"/>
                </a:ext>
              </a:extLst>
            </p:cNvPr>
            <p:cNvCxnSpPr>
              <a:cxnSpLocks/>
              <a:stCxn id="257" idx="1"/>
              <a:endCxn id="254" idx="6"/>
            </p:cNvCxnSpPr>
            <p:nvPr/>
          </p:nvCxnSpPr>
          <p:spPr>
            <a:xfrm flipH="1" flipV="1">
              <a:off x="4710817" y="5311608"/>
              <a:ext cx="190377" cy="131429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5A28BDC-8750-4FD3-B69D-ABA577B25D4B}"/>
                </a:ext>
              </a:extLst>
            </p:cNvPr>
            <p:cNvCxnSpPr>
              <a:cxnSpLocks/>
              <a:stCxn id="258" idx="1"/>
              <a:endCxn id="254" idx="5"/>
            </p:cNvCxnSpPr>
            <p:nvPr/>
          </p:nvCxnSpPr>
          <p:spPr>
            <a:xfrm flipH="1" flipV="1">
              <a:off x="4680816" y="5369880"/>
              <a:ext cx="220379" cy="29492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148CBCB8-F59D-4393-99BE-19B7E3421EA9}"/>
                </a:ext>
              </a:extLst>
            </p:cNvPr>
            <p:cNvCxnSpPr>
              <a:cxnSpLocks/>
              <a:stCxn id="260" idx="1"/>
              <a:endCxn id="259" idx="4"/>
            </p:cNvCxnSpPr>
            <p:nvPr/>
          </p:nvCxnSpPr>
          <p:spPr>
            <a:xfrm flipH="1" flipV="1">
              <a:off x="4328804" y="5630859"/>
              <a:ext cx="214750" cy="200097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B59D4D6-DE40-4F7E-BF09-276DC5C16E04}"/>
                </a:ext>
              </a:extLst>
            </p:cNvPr>
            <p:cNvCxnSpPr>
              <a:cxnSpLocks/>
              <a:stCxn id="260" idx="6"/>
              <a:endCxn id="258" idx="3"/>
            </p:cNvCxnSpPr>
            <p:nvPr/>
          </p:nvCxnSpPr>
          <p:spPr>
            <a:xfrm flipV="1">
              <a:off x="4718415" y="5781345"/>
              <a:ext cx="182779" cy="10788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23544191-54A7-4575-BDD7-CE3A2314CD3F}"/>
                </a:ext>
              </a:extLst>
            </p:cNvPr>
            <p:cNvCxnSpPr>
              <a:cxnSpLocks/>
              <a:stCxn id="257" idx="2"/>
              <a:endCxn id="255" idx="6"/>
            </p:cNvCxnSpPr>
            <p:nvPr/>
          </p:nvCxnSpPr>
          <p:spPr>
            <a:xfrm flipH="1">
              <a:off x="4710817" y="5501308"/>
              <a:ext cx="160376" cy="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0FA6CE7F-A71F-4A89-8505-1E1FF29A52C0}"/>
                </a:ext>
              </a:extLst>
            </p:cNvPr>
            <p:cNvCxnSpPr>
              <a:cxnSpLocks/>
              <a:stCxn id="258" idx="2"/>
              <a:endCxn id="255" idx="5"/>
            </p:cNvCxnSpPr>
            <p:nvPr/>
          </p:nvCxnSpPr>
          <p:spPr>
            <a:xfrm flipH="1" flipV="1">
              <a:off x="4680816" y="5559580"/>
              <a:ext cx="190377" cy="163494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8D801893-2CA4-4B51-B9B8-7FAF432D9E08}"/>
                </a:ext>
              </a:extLst>
            </p:cNvPr>
            <p:cNvCxnSpPr>
              <a:cxnSpLocks/>
              <a:stCxn id="258" idx="2"/>
              <a:endCxn id="256" idx="6"/>
            </p:cNvCxnSpPr>
            <p:nvPr/>
          </p:nvCxnSpPr>
          <p:spPr>
            <a:xfrm flipH="1" flipV="1">
              <a:off x="4710817" y="5687054"/>
              <a:ext cx="160376" cy="36020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CDBF3977-A7D0-41E4-8090-816EB187147F}"/>
                </a:ext>
              </a:extLst>
            </p:cNvPr>
            <p:cNvCxnSpPr>
              <a:cxnSpLocks/>
              <a:stCxn id="257" idx="3"/>
              <a:endCxn id="256" idx="7"/>
            </p:cNvCxnSpPr>
            <p:nvPr/>
          </p:nvCxnSpPr>
          <p:spPr>
            <a:xfrm flipH="1">
              <a:off x="4680816" y="5559580"/>
              <a:ext cx="220379" cy="6920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4412BA95-F7D4-431A-9423-FD8D179C1F59}"/>
                </a:ext>
              </a:extLst>
            </p:cNvPr>
            <p:cNvCxnSpPr>
              <a:cxnSpLocks/>
              <a:stCxn id="256" idx="2"/>
              <a:endCxn id="259" idx="5"/>
            </p:cNvCxnSpPr>
            <p:nvPr/>
          </p:nvCxnSpPr>
          <p:spPr>
            <a:xfrm flipH="1" flipV="1">
              <a:off x="4401234" y="5606722"/>
              <a:ext cx="104720" cy="80332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16608DAB-7169-479C-8419-AAE2266021B8}"/>
                </a:ext>
              </a:extLst>
            </p:cNvPr>
            <p:cNvCxnSpPr>
              <a:cxnSpLocks/>
              <a:stCxn id="255" idx="2"/>
              <a:endCxn id="259" idx="6"/>
            </p:cNvCxnSpPr>
            <p:nvPr/>
          </p:nvCxnSpPr>
          <p:spPr>
            <a:xfrm flipH="1">
              <a:off x="4431235" y="5501308"/>
              <a:ext cx="74719" cy="47143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C4426234-3116-48F9-82A7-2F92D074F46C}"/>
              </a:ext>
            </a:extLst>
          </p:cNvPr>
          <p:cNvCxnSpPr>
            <a:cxnSpLocks/>
          </p:cNvCxnSpPr>
          <p:nvPr/>
        </p:nvCxnSpPr>
        <p:spPr>
          <a:xfrm flipH="1">
            <a:off x="7462107" y="3869423"/>
            <a:ext cx="3059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Arrow Connector 272">
            <a:extLst>
              <a:ext uri="{FF2B5EF4-FFF2-40B4-BE49-F238E27FC236}">
                <a16:creationId xmlns:a16="http://schemas.microsoft.com/office/drawing/2014/main" id="{6A5CE2C6-BB98-43DF-B8E5-CDC93918963B}"/>
              </a:ext>
            </a:extLst>
          </p:cNvPr>
          <p:cNvCxnSpPr>
            <a:cxnSpLocks/>
          </p:cNvCxnSpPr>
          <p:nvPr/>
        </p:nvCxnSpPr>
        <p:spPr>
          <a:xfrm flipH="1">
            <a:off x="7497854" y="4539640"/>
            <a:ext cx="3059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B7921ABA-2F72-4897-B0EF-B8166281E9A3}"/>
              </a:ext>
            </a:extLst>
          </p:cNvPr>
          <p:cNvCxnSpPr>
            <a:cxnSpLocks/>
          </p:cNvCxnSpPr>
          <p:nvPr/>
        </p:nvCxnSpPr>
        <p:spPr>
          <a:xfrm flipH="1">
            <a:off x="7591287" y="5262777"/>
            <a:ext cx="3059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5" name="Picture 274">
            <a:extLst>
              <a:ext uri="{FF2B5EF4-FFF2-40B4-BE49-F238E27FC236}">
                <a16:creationId xmlns:a16="http://schemas.microsoft.com/office/drawing/2014/main" id="{C162CD40-E779-4557-A37F-CDB5611ECB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338" y="4007000"/>
            <a:ext cx="883184" cy="883184"/>
          </a:xfrm>
          <a:prstGeom prst="rect">
            <a:avLst/>
          </a:prstGeom>
        </p:spPr>
      </p:pic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E0D93AD6-A612-4A11-836B-79A98138C362}"/>
              </a:ext>
            </a:extLst>
          </p:cNvPr>
          <p:cNvCxnSpPr>
            <a:cxnSpLocks/>
          </p:cNvCxnSpPr>
          <p:nvPr/>
        </p:nvCxnSpPr>
        <p:spPr>
          <a:xfrm flipH="1">
            <a:off x="6055848" y="3932918"/>
            <a:ext cx="664616" cy="3388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Arrow Connector 276">
            <a:extLst>
              <a:ext uri="{FF2B5EF4-FFF2-40B4-BE49-F238E27FC236}">
                <a16:creationId xmlns:a16="http://schemas.microsoft.com/office/drawing/2014/main" id="{480DBFC8-B176-4AB3-83E8-B7C30393379A}"/>
              </a:ext>
            </a:extLst>
          </p:cNvPr>
          <p:cNvCxnSpPr>
            <a:cxnSpLocks/>
          </p:cNvCxnSpPr>
          <p:nvPr/>
        </p:nvCxnSpPr>
        <p:spPr>
          <a:xfrm flipH="1" flipV="1">
            <a:off x="6078296" y="4479400"/>
            <a:ext cx="713297" cy="23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Arrow Connector 277">
            <a:extLst>
              <a:ext uri="{FF2B5EF4-FFF2-40B4-BE49-F238E27FC236}">
                <a16:creationId xmlns:a16="http://schemas.microsoft.com/office/drawing/2014/main" id="{1B0BA3B0-154B-4CBD-8634-5BD3F040D976}"/>
              </a:ext>
            </a:extLst>
          </p:cNvPr>
          <p:cNvCxnSpPr>
            <a:cxnSpLocks/>
          </p:cNvCxnSpPr>
          <p:nvPr/>
        </p:nvCxnSpPr>
        <p:spPr>
          <a:xfrm flipH="1" flipV="1">
            <a:off x="6078296" y="4722456"/>
            <a:ext cx="569280" cy="3354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9" name="TextBox 278">
            <a:extLst>
              <a:ext uri="{FF2B5EF4-FFF2-40B4-BE49-F238E27FC236}">
                <a16:creationId xmlns:a16="http://schemas.microsoft.com/office/drawing/2014/main" id="{50EE8B36-4672-4564-B279-09DAF44B005B}"/>
              </a:ext>
            </a:extLst>
          </p:cNvPr>
          <p:cNvSpPr txBox="1"/>
          <p:nvPr/>
        </p:nvSpPr>
        <p:spPr>
          <a:xfrm>
            <a:off x="6537742" y="5614448"/>
            <a:ext cx="10690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EB3E0"/>
                </a:solidFill>
              </a:rPr>
              <a:t>Local Learned Models</a:t>
            </a:r>
          </a:p>
        </p:txBody>
      </p:sp>
      <p:sp>
        <p:nvSpPr>
          <p:cNvPr id="280" name="Rectangle 279">
            <a:extLst>
              <a:ext uri="{FF2B5EF4-FFF2-40B4-BE49-F238E27FC236}">
                <a16:creationId xmlns:a16="http://schemas.microsoft.com/office/drawing/2014/main" id="{FF65402F-1086-44BF-A639-76095AC9CA21}"/>
              </a:ext>
            </a:extLst>
          </p:cNvPr>
          <p:cNvSpPr/>
          <p:nvPr/>
        </p:nvSpPr>
        <p:spPr>
          <a:xfrm>
            <a:off x="7231853" y="4200182"/>
            <a:ext cx="167792" cy="1786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81" name="Slide Number Placeholder 1">
            <a:extLst>
              <a:ext uri="{FF2B5EF4-FFF2-40B4-BE49-F238E27FC236}">
                <a16:creationId xmlns:a16="http://schemas.microsoft.com/office/drawing/2014/main" id="{54381140-DF9D-4F61-BF9C-3D8AB1BB0E29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7310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BD7B2AB0-A2C3-4434-B4F3-8F3722E95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193" y="836712"/>
            <a:ext cx="7503932" cy="1819522"/>
          </a:xfrm>
        </p:spPr>
        <p:txBody>
          <a:bodyPr/>
          <a:lstStyle/>
          <a:p>
            <a:r>
              <a:rPr lang="en-US" sz="2000" b="0" dirty="0"/>
              <a:t>Hospital Train Local Model</a:t>
            </a:r>
          </a:p>
          <a:p>
            <a:r>
              <a:rPr lang="en-US" sz="2000" b="0" dirty="0"/>
              <a:t>Local Model is capsule Neural network</a:t>
            </a:r>
          </a:p>
          <a:p>
            <a:r>
              <a:rPr lang="en-US" sz="2000" b="0" dirty="0"/>
              <a:t>Blockchain is traces the local model and ensure reliability through smart contract</a:t>
            </a:r>
            <a:endParaRPr lang="en-US" altLang="en-US" b="0" dirty="0">
              <a:solidFill>
                <a:srgbClr val="A14D07"/>
              </a:solidFill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34C878-656B-4709-BA86-ECC20B12B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276872"/>
            <a:ext cx="6588224" cy="4381982"/>
          </a:xfrm>
          <a:prstGeom prst="rect">
            <a:avLst/>
          </a:prstGeom>
        </p:spPr>
      </p:pic>
      <p:sp>
        <p:nvSpPr>
          <p:cNvPr id="76" name="Slide Number Placeholder 1">
            <a:extLst>
              <a:ext uri="{FF2B5EF4-FFF2-40B4-BE49-F238E27FC236}">
                <a16:creationId xmlns:a16="http://schemas.microsoft.com/office/drawing/2014/main" id="{8A82C46F-DEC6-4E88-AEAF-D5D622D7FAA2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6340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Model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BD7B2AB0-A2C3-4434-B4F3-8F3722E95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193" y="836712"/>
            <a:ext cx="7503932" cy="1819522"/>
          </a:xfrm>
        </p:spPr>
        <p:txBody>
          <a:bodyPr/>
          <a:lstStyle/>
          <a:p>
            <a:r>
              <a:rPr lang="en-US" sz="2000" b="0" dirty="0"/>
              <a:t>Capsule Network</a:t>
            </a:r>
          </a:p>
          <a:p>
            <a:r>
              <a:rPr lang="en-US" altLang="en-US" sz="2000" b="0" dirty="0">
                <a:solidFill>
                  <a:srgbClr val="A14D07"/>
                </a:solidFill>
                <a:latin typeface="+mj-lt"/>
              </a:rPr>
              <a:t>Split the image </a:t>
            </a:r>
            <a:r>
              <a:rPr lang="en-US" altLang="en-US" sz="2000" b="0" dirty="0">
                <a:solidFill>
                  <a:srgbClr val="A14D07"/>
                </a:solidFill>
              </a:rPr>
              <a:t>into segments</a:t>
            </a:r>
          </a:p>
          <a:p>
            <a:r>
              <a:rPr lang="en-US" altLang="en-US" sz="2000" b="0" dirty="0">
                <a:solidFill>
                  <a:srgbClr val="A14D07"/>
                </a:solidFill>
              </a:rPr>
              <a:t>Learn convolutional network</a:t>
            </a:r>
          </a:p>
          <a:p>
            <a:endParaRPr lang="en-US" altLang="en-US" b="0" dirty="0">
              <a:solidFill>
                <a:srgbClr val="A14D07"/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F2FD94-8A3F-467D-8FFE-0A018F0AB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677" y="2261018"/>
            <a:ext cx="6300192" cy="4562208"/>
          </a:xfrm>
          <a:prstGeom prst="rect">
            <a:avLst/>
          </a:prstGeom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8D067A6D-3FEF-46AE-A010-EB0FCB1E3524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5863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Blockchain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BD7B2AB0-A2C3-4434-B4F3-8F3722E95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192" y="836712"/>
            <a:ext cx="8135215" cy="1819522"/>
          </a:xfrm>
        </p:spPr>
        <p:txBody>
          <a:bodyPr/>
          <a:lstStyle/>
          <a:p>
            <a:r>
              <a:rPr lang="en-US" sz="2000" b="0" dirty="0"/>
              <a:t>Stores transactions (in blocks) in Decentralized way</a:t>
            </a:r>
          </a:p>
          <a:p>
            <a:r>
              <a:rPr lang="en-US" altLang="en-US" sz="2000" b="0" dirty="0">
                <a:solidFill>
                  <a:srgbClr val="A14D07"/>
                </a:solidFill>
                <a:latin typeface="+mj-lt"/>
              </a:rPr>
              <a:t>Transaction Traceability</a:t>
            </a:r>
          </a:p>
          <a:p>
            <a:r>
              <a:rPr lang="en-US" altLang="en-US" sz="2000" b="0" dirty="0">
                <a:solidFill>
                  <a:srgbClr val="A14D07"/>
                </a:solidFill>
              </a:rPr>
              <a:t>Store weights of models of hospitals</a:t>
            </a:r>
          </a:p>
          <a:p>
            <a:endParaRPr lang="en-US" altLang="en-US" b="0" dirty="0">
              <a:solidFill>
                <a:srgbClr val="A14D07"/>
              </a:solidFill>
              <a:latin typeface="+mj-lt"/>
            </a:endParaRP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8D067A6D-3FEF-46AE-A010-EB0FCB1E3524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7DA73A-CCBF-4CD5-A4B3-BB9E1AD6C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204864"/>
            <a:ext cx="4711998" cy="4293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1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Sharing Process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8D067A6D-3FEF-46AE-A010-EB0FCB1E3524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A3DD03-DF6A-455C-A0CA-4DEC28425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012" y="1196752"/>
            <a:ext cx="4758575" cy="484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353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内容占位符 2">
            <a:extLst>
              <a:ext uri="{FF2B5EF4-FFF2-40B4-BE49-F238E27FC236}">
                <a16:creationId xmlns:a16="http://schemas.microsoft.com/office/drawing/2014/main" id="{3B144921-0FFB-BE45-9B5D-E525C909B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606" y="1916833"/>
            <a:ext cx="5500687" cy="3096344"/>
          </a:xfrm>
        </p:spPr>
        <p:txBody>
          <a:bodyPr/>
          <a:lstStyle/>
          <a:p>
            <a:pPr marL="0" indent="0" eaLnBrk="1" hangingPunct="1">
              <a:lnSpc>
                <a:spcPct val="150000"/>
              </a:lnSpc>
              <a:buSzPct val="70000"/>
              <a:buFont typeface="Wingdings 2" pitchFamily="2" charset="2"/>
              <a:buNone/>
            </a:pPr>
            <a:r>
              <a:rPr lang="en-US" altLang="zh-CN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、实验室简介</a:t>
            </a:r>
            <a:endParaRPr lang="en-US" altLang="zh-CN" sz="2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hangingPunct="1">
              <a:lnSpc>
                <a:spcPct val="150000"/>
              </a:lnSpc>
              <a:buSzPct val="70000"/>
              <a:buFont typeface="Wingdings 2" pitchFamily="2" charset="2"/>
              <a:buNone/>
            </a:pPr>
            <a:r>
              <a:rPr lang="en-US" altLang="zh-CN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、代表性工作</a:t>
            </a:r>
            <a:endParaRPr lang="en-US" altLang="zh-CN" sz="2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SzPct val="70000"/>
              <a:buNone/>
            </a:pPr>
            <a:r>
              <a:rPr lang="en-US" altLang="ja-JP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3,   </a:t>
            </a:r>
            <a:r>
              <a:rPr lang="ja-JP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区块链</a:t>
            </a:r>
            <a:endParaRPr lang="en-US" altLang="zh-CN" sz="2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hangingPunct="1">
              <a:lnSpc>
                <a:spcPct val="150000"/>
              </a:lnSpc>
              <a:buSzPct val="70000"/>
              <a:buFont typeface="Wingdings 2" pitchFamily="2" charset="2"/>
              <a:buNone/>
            </a:pPr>
            <a:endParaRPr lang="en-US" altLang="zh-CN" sz="2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363" name="TextBox 4">
            <a:extLst>
              <a:ext uri="{FF2B5EF4-FFF2-40B4-BE49-F238E27FC236}">
                <a16:creationId xmlns:a16="http://schemas.microsoft.com/office/drawing/2014/main" id="{4F088885-7913-314C-A6A4-17B7E2FCDC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714375"/>
            <a:ext cx="62642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b="1" dirty="0">
                <a:solidFill>
                  <a:srgbClr val="0B02B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B02B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内容</a:t>
            </a:r>
          </a:p>
        </p:txBody>
      </p:sp>
    </p:spTree>
    <p:extLst>
      <p:ext uri="{BB962C8B-B14F-4D97-AF65-F5344CB8AC3E}">
        <p14:creationId xmlns:p14="http://schemas.microsoft.com/office/powerpoint/2010/main" val="3026700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Federated Learning Steps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8D067A6D-3FEF-46AE-A010-EB0FCB1E3524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20</a:t>
            </a:fld>
            <a:endParaRPr lang="zh-CN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A3DD03-DF6A-455C-A0CA-4DEC28425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012" y="1196752"/>
            <a:ext cx="4758575" cy="4846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28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BD7B2AB0-A2C3-4434-B4F3-8F3722E95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883" y="880485"/>
            <a:ext cx="7100025" cy="246759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2000" b="0" dirty="0"/>
              <a:t>CT Scan Images Data Collection</a:t>
            </a:r>
          </a:p>
          <a:p>
            <a:pPr lvl="1">
              <a:lnSpc>
                <a:spcPct val="150000"/>
              </a:lnSpc>
            </a:pPr>
            <a:r>
              <a:rPr lang="en-US" sz="1800" dirty="0">
                <a:latin typeface="+mn-lt"/>
              </a:rPr>
              <a:t>3 Hospitals of Chengdu City (China)</a:t>
            </a:r>
          </a:p>
          <a:p>
            <a:pPr lvl="1">
              <a:lnSpc>
                <a:spcPct val="150000"/>
              </a:lnSpc>
            </a:pPr>
            <a:r>
              <a:rPr lang="en-US" sz="1800" b="0" dirty="0">
                <a:latin typeface="+mn-lt"/>
              </a:rPr>
              <a:t>89 Subjects</a:t>
            </a:r>
            <a:endParaRPr lang="en-US" sz="1800" dirty="0">
              <a:latin typeface="+mn-lt"/>
            </a:endParaRPr>
          </a:p>
          <a:p>
            <a:pPr lvl="1">
              <a:lnSpc>
                <a:spcPct val="150000"/>
              </a:lnSpc>
            </a:pPr>
            <a:r>
              <a:rPr lang="en-US" sz="1800" b="0" dirty="0">
                <a:latin typeface="+mn-lt"/>
              </a:rPr>
              <a:t>Each hospital has two CT Scan Imaging machines</a:t>
            </a:r>
          </a:p>
          <a:p>
            <a:pPr lvl="1"/>
            <a:endParaRPr lang="en-US" sz="1800" dirty="0">
              <a:latin typeface="+mn-lt"/>
            </a:endParaRPr>
          </a:p>
          <a:p>
            <a:endParaRPr lang="en-US" sz="2000" b="0" dirty="0"/>
          </a:p>
          <a:p>
            <a:pPr lvl="1"/>
            <a:endParaRPr lang="en-US" sz="1800" dirty="0">
              <a:latin typeface="+mn-lt"/>
            </a:endParaRPr>
          </a:p>
          <a:p>
            <a:pPr lvl="1"/>
            <a:endParaRPr lang="en-US" sz="1800" dirty="0">
              <a:latin typeface="+mn-lt"/>
            </a:endParaRPr>
          </a:p>
          <a:p>
            <a:pPr lvl="1"/>
            <a:endParaRPr lang="en-US" sz="2000" b="0" dirty="0"/>
          </a:p>
          <a:p>
            <a:endParaRPr lang="en-US" sz="2000" b="0" dirty="0"/>
          </a:p>
          <a:p>
            <a:endParaRPr lang="en-US" sz="2000" b="0" dirty="0"/>
          </a:p>
          <a:p>
            <a:endParaRPr lang="en-US" altLang="en-US" b="0" dirty="0">
              <a:solidFill>
                <a:srgbClr val="A14D07"/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C08D1-0FAD-479D-BADB-37DDD8603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17032"/>
            <a:ext cx="9144000" cy="2726388"/>
          </a:xfrm>
          <a:prstGeom prst="rect">
            <a:avLst/>
          </a:prstGeom>
        </p:spPr>
      </p:pic>
      <p:sp>
        <p:nvSpPr>
          <p:cNvPr id="211" name="Slide Number Placeholder 1">
            <a:extLst>
              <a:ext uri="{FF2B5EF4-FFF2-40B4-BE49-F238E27FC236}">
                <a16:creationId xmlns:a16="http://schemas.microsoft.com/office/drawing/2014/main" id="{1A564BEA-CF77-4CB9-AC81-FED181253A72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21</a:t>
            </a:fld>
            <a:endParaRPr lang="zh-CN" altLang="en-US" dirty="0"/>
          </a:p>
        </p:txBody>
      </p:sp>
      <p:pic>
        <p:nvPicPr>
          <p:cNvPr id="212" name="Picture 211">
            <a:extLst>
              <a:ext uri="{FF2B5EF4-FFF2-40B4-BE49-F238E27FC236}">
                <a16:creationId xmlns:a16="http://schemas.microsoft.com/office/drawing/2014/main" id="{CFE8895B-0F05-4B22-B329-E5F703784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787" y="1075848"/>
            <a:ext cx="3232242" cy="235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528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Segmentation Comparison with SOTA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8D067A6D-3FEF-46AE-A010-EB0FCB1E3524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22</a:t>
            </a:fld>
            <a:endParaRPr lang="zh-CN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C073BC-BF3E-4FCE-9469-C5D293E60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133125"/>
            <a:ext cx="6797377" cy="540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1115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Comparison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8D067A6D-3FEF-46AE-A010-EB0FCB1E3524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23</a:t>
            </a:fld>
            <a:endParaRPr lang="zh-CN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48E21B-F494-4551-860F-871356464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8" y="2364233"/>
            <a:ext cx="4257204" cy="29390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F5186A-32D9-4CD9-B0CE-28C3A7740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832" y="2564904"/>
            <a:ext cx="3964149" cy="2738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057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Comparison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8D067A6D-3FEF-46AE-A010-EB0FCB1E3524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24</a:t>
            </a:fld>
            <a:endParaRPr lang="zh-CN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1A8E5D-4C87-4B4C-A51B-297D24123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9246"/>
            <a:ext cx="9144000" cy="521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2629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Comparison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8D067A6D-3FEF-46AE-A010-EB0FCB1E3524}"/>
              </a:ext>
            </a:extLst>
          </p:cNvPr>
          <p:cNvSpPr txBox="1">
            <a:spLocks/>
          </p:cNvSpPr>
          <p:nvPr/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969107-FF35-42A6-8630-C988F7FE1BF5}" type="slidenum">
              <a:rPr lang="zh-CN" altLang="en-US" smtClean="0"/>
              <a:pPr/>
              <a:t>25</a:t>
            </a:fld>
            <a:endParaRPr lang="zh-CN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4559B3-1B15-4BE2-9177-60F3003FA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97" y="2348880"/>
            <a:ext cx="4060141" cy="31976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7F821E-5513-4B8B-B134-72C41A349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238" y="2204864"/>
            <a:ext cx="4319146" cy="345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5103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0660206-6449-2B46-A394-AAF5948EE75D}"/>
              </a:ext>
            </a:extLst>
          </p:cNvPr>
          <p:cNvSpPr txBox="1"/>
          <p:nvPr/>
        </p:nvSpPr>
        <p:spPr>
          <a:xfrm>
            <a:off x="1187624" y="1340768"/>
            <a:ext cx="6480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kumimoji="1" lang="zh-CN" altLang="en-US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kumimoji="1" lang="zh-CN" altLang="en-US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kumimoji="1" lang="zh-CN" altLang="en-US" sz="36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代表性工作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8C908AC-F600-8848-AFC9-7F35C096F05D}"/>
              </a:ext>
            </a:extLst>
          </p:cNvPr>
          <p:cNvSpPr txBox="1"/>
          <p:nvPr/>
        </p:nvSpPr>
        <p:spPr>
          <a:xfrm>
            <a:off x="1403648" y="2276872"/>
            <a:ext cx="5149080" cy="3490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30000"/>
              </a:spcAft>
              <a:buAutoNum type="arabicPeriod"/>
              <a:defRPr/>
            </a:pPr>
            <a:r>
              <a:rPr lang="en-US" altLang="zh-CN" sz="2400" b="1" dirty="0">
                <a:solidFill>
                  <a:srgbClr val="0B02BF"/>
                </a:solidFill>
                <a:latin typeface="Calibri" panose="020F0502020204030204" pitchFamily="34" charset="0"/>
                <a:ea typeface="华文中宋" panose="02010600040101010101" pitchFamily="2" charset="-122"/>
              </a:rPr>
              <a:t>Introduction</a:t>
            </a:r>
          </a:p>
          <a:p>
            <a:pPr marL="457200" lvl="0" indent="-457200" eaLnBrk="0" hangingPunct="0">
              <a:lnSpc>
                <a:spcPct val="110000"/>
              </a:lnSpc>
              <a:spcAft>
                <a:spcPct val="30000"/>
              </a:spcAft>
              <a:buAutoNum type="arabicPeriod"/>
              <a:defRPr/>
            </a:pPr>
            <a:r>
              <a:rPr lang="en-US" altLang="zh-CN" sz="2400" b="1" dirty="0">
                <a:solidFill>
                  <a:srgbClr val="0B02BF"/>
                </a:solidFill>
                <a:latin typeface="Calibri" panose="020F0502020204030204" pitchFamily="34" charset="0"/>
                <a:ea typeface="华文中宋" panose="02010600040101010101" pitchFamily="2" charset="-122"/>
              </a:rPr>
              <a:t>Federated Learning</a:t>
            </a:r>
          </a:p>
          <a:p>
            <a:pPr marL="457200" lvl="0" indent="-457200" eaLnBrk="0" hangingPunct="0">
              <a:lnSpc>
                <a:spcPct val="110000"/>
              </a:lnSpc>
              <a:spcAft>
                <a:spcPct val="30000"/>
              </a:spcAft>
              <a:buAutoNum type="arabicPeriod"/>
              <a:defRPr/>
            </a:pPr>
            <a:r>
              <a:rPr lang="en-US" altLang="zh-CN" sz="2400" b="1" dirty="0">
                <a:solidFill>
                  <a:srgbClr val="0B02BF"/>
                </a:solidFill>
                <a:latin typeface="Calibri" panose="020F0502020204030204" pitchFamily="34" charset="0"/>
                <a:ea typeface="华文中宋" panose="02010600040101010101" pitchFamily="2" charset="-122"/>
              </a:rPr>
              <a:t>Results</a:t>
            </a:r>
          </a:p>
          <a:p>
            <a:pPr marL="457200" lvl="0" indent="-4572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30000"/>
              </a:spcAft>
              <a:buAutoNum type="arabicPeriod"/>
              <a:defRPr/>
            </a:pPr>
            <a:r>
              <a:rPr lang="en-US" altLang="zh-CN" sz="2400" b="1" dirty="0">
                <a:solidFill>
                  <a:srgbClr val="0B02BF"/>
                </a:solidFill>
                <a:latin typeface="Calibri" panose="020F0502020204030204" pitchFamily="34" charset="0"/>
                <a:ea typeface="华文中宋" panose="02010600040101010101" pitchFamily="2" charset="-122"/>
              </a:rPr>
              <a:t>Motivation</a:t>
            </a:r>
          </a:p>
          <a:p>
            <a:pPr marL="457200" lvl="0" indent="-4572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30000"/>
              </a:spcAft>
              <a:buAutoNum type="arabicPeriod"/>
              <a:defRPr/>
            </a:pPr>
            <a:r>
              <a:rPr lang="en-US" altLang="zh-CN" sz="2400" b="1" dirty="0">
                <a:solidFill>
                  <a:srgbClr val="0B02BF"/>
                </a:solidFill>
                <a:latin typeface="Calibri" panose="020F0502020204030204" pitchFamily="34" charset="0"/>
                <a:ea typeface="华文中宋" panose="02010600040101010101" pitchFamily="2" charset="-122"/>
              </a:rPr>
              <a:t>Research Methodology in more detail</a:t>
            </a:r>
          </a:p>
          <a:p>
            <a:pPr marL="457200" lvl="0" indent="-45720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30000"/>
              </a:spcAft>
              <a:buAutoNum type="arabicPeriod"/>
              <a:defRPr/>
            </a:pPr>
            <a:endParaRPr lang="en-US" altLang="zh-CN" sz="2400" b="1" dirty="0">
              <a:solidFill>
                <a:srgbClr val="0B02BF"/>
              </a:solidFill>
              <a:latin typeface="Calibri" panose="020F0502020204030204" pitchFamily="34" charset="0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60184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"/>
            <a:ext cx="9144000" cy="1014413"/>
            <a:chOff x="0" y="1"/>
            <a:chExt cx="9144000" cy="1014413"/>
          </a:xfrm>
        </p:grpSpPr>
        <p:sp>
          <p:nvSpPr>
            <p:cNvPr id="14" name="Rectangle 13"/>
            <p:cNvSpPr/>
            <p:nvPr/>
          </p:nvSpPr>
          <p:spPr>
            <a:xfrm>
              <a:off x="0" y="1"/>
              <a:ext cx="9144000" cy="1014413"/>
            </a:xfrm>
            <a:prstGeom prst="rect">
              <a:avLst/>
            </a:prstGeom>
            <a:gradFill flip="none" rotWithShape="1">
              <a:gsLst>
                <a:gs pos="26000">
                  <a:schemeClr val="bg1"/>
                </a:gs>
                <a:gs pos="98000">
                  <a:srgbClr val="0070C0"/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endParaRPr lang="en-US" sz="4000" b="1" dirty="0">
                <a:solidFill>
                  <a:srgbClr val="0070C0"/>
                </a:solidFill>
                <a:latin typeface="Areal round"/>
                <a:cs typeface="Arial" panose="020B0604020202020204" pitchFamily="34" charset="0"/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/>
            <a:srcRect l="5626" t="2968" r="5898" b="3112"/>
            <a:stretch>
              <a:fillRect/>
            </a:stretch>
          </p:blipFill>
          <p:spPr>
            <a:xfrm>
              <a:off x="8156913" y="95329"/>
              <a:ext cx="826274" cy="824376"/>
            </a:xfrm>
            <a:custGeom>
              <a:avLst/>
              <a:gdLst>
                <a:gd name="connsiteX0" fmla="*/ 2286000 w 4572000"/>
                <a:gd name="connsiteY0" fmla="*/ 0 h 4572000"/>
                <a:gd name="connsiteX1" fmla="*/ 4572000 w 4572000"/>
                <a:gd name="connsiteY1" fmla="*/ 2286000 h 4572000"/>
                <a:gd name="connsiteX2" fmla="*/ 2286000 w 4572000"/>
                <a:gd name="connsiteY2" fmla="*/ 4572000 h 4572000"/>
                <a:gd name="connsiteX3" fmla="*/ 0 w 4572000"/>
                <a:gd name="connsiteY3" fmla="*/ 2286000 h 4572000"/>
                <a:gd name="connsiteX4" fmla="*/ 2286000 w 4572000"/>
                <a:gd name="connsiteY4" fmla="*/ 0 h 45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0" h="4572000">
                  <a:moveTo>
                    <a:pt x="2286000" y="0"/>
                  </a:moveTo>
                  <a:cubicBezTo>
                    <a:pt x="3548523" y="0"/>
                    <a:pt x="4572000" y="1023477"/>
                    <a:pt x="4572000" y="2286000"/>
                  </a:cubicBezTo>
                  <a:cubicBezTo>
                    <a:pt x="4572000" y="3548523"/>
                    <a:pt x="3548523" y="4572000"/>
                    <a:pt x="2286000" y="4572000"/>
                  </a:cubicBezTo>
                  <a:cubicBezTo>
                    <a:pt x="1023477" y="4572000"/>
                    <a:pt x="0" y="3548523"/>
                    <a:pt x="0" y="2286000"/>
                  </a:cubicBezTo>
                  <a:cubicBezTo>
                    <a:pt x="0" y="1023477"/>
                    <a:pt x="1023477" y="0"/>
                    <a:pt x="2286000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</p:pic>
      </p:grpSp>
      <p:sp>
        <p:nvSpPr>
          <p:cNvPr id="3" name="TextBox 2"/>
          <p:cNvSpPr txBox="1"/>
          <p:nvPr/>
        </p:nvSpPr>
        <p:spPr>
          <a:xfrm>
            <a:off x="179512" y="1121574"/>
            <a:ext cx="842493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AI has a tramadol potential in the health care sectors for the diagnosis of the best treatments and drugs.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We give enough data to an algorithm to learn the </a:t>
            </a:r>
            <a:r>
              <a:rPr lang="en-US" sz="2400" dirty="0" err="1"/>
              <a:t>model•Health</a:t>
            </a:r>
            <a:r>
              <a:rPr lang="en-US" sz="2400" dirty="0"/>
              <a:t> data nature is private. That includes the information we do not want to share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Thus, it is very difficult to take out the hospital and pull it in one place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The new method is developed called federated learning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Where instead of data to the model, We take the model out of the data.</a:t>
            </a:r>
            <a:endParaRPr lang="en-IN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E696134D-7DA6-4B07-8B4D-B7598CACEB89}" type="slidenum">
              <a:rPr lang="zh-CN" altLang="en-US" smtClean="0"/>
              <a:t>27</a:t>
            </a:fld>
            <a:endParaRPr lang="zh-CN" altLang="en-US"/>
          </a:p>
        </p:txBody>
      </p:sp>
      <p:grpSp>
        <p:nvGrpSpPr>
          <p:cNvPr id="10" name="Group 9"/>
          <p:cNvGrpSpPr/>
          <p:nvPr/>
        </p:nvGrpSpPr>
        <p:grpSpPr>
          <a:xfrm>
            <a:off x="97966" y="162804"/>
            <a:ext cx="7200908" cy="707886"/>
            <a:chOff x="179404" y="141357"/>
            <a:chExt cx="5790331" cy="707886"/>
          </a:xfrm>
        </p:grpSpPr>
        <p:sp>
          <p:nvSpPr>
            <p:cNvPr id="11" name="Pie 10"/>
            <p:cNvSpPr/>
            <p:nvPr/>
          </p:nvSpPr>
          <p:spPr>
            <a:xfrm>
              <a:off x="179404" y="141357"/>
              <a:ext cx="707886" cy="707886"/>
            </a:xfrm>
            <a:prstGeom prst="pie">
              <a:avLst>
                <a:gd name="adj1" fmla="val 5400000"/>
                <a:gd name="adj2" fmla="val 1620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2" name="Group 11"/>
            <p:cNvGrpSpPr/>
            <p:nvPr/>
          </p:nvGrpSpPr>
          <p:grpSpPr>
            <a:xfrm>
              <a:off x="533347" y="141357"/>
              <a:ext cx="5436388" cy="707886"/>
              <a:chOff x="353943" y="0"/>
              <a:chExt cx="5436388" cy="707886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353943" y="0"/>
                <a:ext cx="5262681" cy="707886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7" name="TextBox 16"/>
              <p:cNvSpPr txBox="1"/>
              <p:nvPr/>
            </p:nvSpPr>
            <p:spPr>
              <a:xfrm>
                <a:off x="353943" y="85104"/>
                <a:ext cx="5436388" cy="62278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21920" tIns="121920" rIns="121920" bIns="121920" numCol="1" spcCol="1270" anchor="ctr" anchorCtr="0">
                <a:noAutofit/>
              </a:bodyPr>
              <a:lstStyle/>
              <a:p>
                <a:r>
                  <a:rPr lang="en-US" sz="2400" b="1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50800" dist="39000" dir="5460000" algn="tl">
                        <a:srgbClr val="000000">
                          <a:alpha val="38000"/>
                        </a:srgbClr>
                      </a:outerShdw>
                    </a:effectLst>
                    <a:latin typeface="Calibri (Body)"/>
                    <a:cs typeface="Times New Roman" panose="02020603050405020304" pitchFamily="18" charset="0"/>
                  </a:rPr>
                  <a:t>Introduction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5684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Federated Learning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7992" y="1600200"/>
            <a:ext cx="8148015" cy="452596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62392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灯片编号占位符 5">
            <a:extLst>
              <a:ext uri="{FF2B5EF4-FFF2-40B4-BE49-F238E27FC236}">
                <a16:creationId xmlns:a16="http://schemas.microsoft.com/office/drawing/2014/main" id="{D6CB56BB-1622-DE4B-BB97-294D444B72C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 bwMode="auto">
          <a:xfrm>
            <a:off x="7885113" y="5925096"/>
            <a:ext cx="762000" cy="36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5FCF452-7198-7146-B71F-7353F8BE7E0E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altLang="zh-CN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24579" name="图片 5" descr="ShaoFigure1.jpg">
            <a:extLst>
              <a:ext uri="{FF2B5EF4-FFF2-40B4-BE49-F238E27FC236}">
                <a16:creationId xmlns:a16="http://schemas.microsoft.com/office/drawing/2014/main" id="{255374EA-E447-1B4F-B8BA-E1ECC3AB5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/>
          <a:stretch>
            <a:fillRect/>
          </a:stretch>
        </p:blipFill>
        <p:spPr bwMode="auto">
          <a:xfrm>
            <a:off x="2652713" y="692696"/>
            <a:ext cx="6494462" cy="5605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80" name="TextBox 7">
            <a:extLst>
              <a:ext uri="{FF2B5EF4-FFF2-40B4-BE49-F238E27FC236}">
                <a16:creationId xmlns:a16="http://schemas.microsoft.com/office/drawing/2014/main" id="{2AACA5D9-2ED2-8F45-9FC2-FB73EE36E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438" y="2636912"/>
            <a:ext cx="2627312" cy="3585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lvl="0" indent="0" eaLnBrk="0" hangingPunct="0">
              <a:spcBef>
                <a:spcPts val="600"/>
              </a:spcBef>
              <a:buClr>
                <a:prstClr val="black"/>
              </a:buClr>
              <a:defRPr/>
            </a:pPr>
            <a:endParaRPr lang="zh-CN" altLang="en-US" sz="1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eaLnBrk="0" hangingPunct="0">
              <a:spcBef>
                <a:spcPts val="600"/>
              </a:spcBef>
              <a:buClr>
                <a:prstClr val="black"/>
              </a:buClr>
              <a:buFontTx/>
              <a:buAutoNum type="circleNumDbPlain"/>
              <a:defRPr/>
            </a:pP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image registration</a:t>
            </a:r>
          </a:p>
          <a:p>
            <a:pPr lvl="0" eaLnBrk="0" hangingPunct="0">
              <a:spcBef>
                <a:spcPts val="600"/>
              </a:spcBef>
              <a:buClr>
                <a:prstClr val="black"/>
              </a:buClr>
              <a:buFontTx/>
              <a:buAutoNum type="circleNumDbPlain"/>
              <a:defRPr/>
            </a:pP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Gray matter segmentation</a:t>
            </a:r>
          </a:p>
          <a:p>
            <a:pPr lvl="0" eaLnBrk="0" hangingPunct="0">
              <a:spcBef>
                <a:spcPts val="600"/>
              </a:spcBef>
              <a:buClr>
                <a:prstClr val="black"/>
              </a:buClr>
              <a:buFontTx/>
              <a:buAutoNum type="circleNumDbPlain"/>
              <a:defRPr/>
            </a:pP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Dispersion tensor calculation</a:t>
            </a:r>
          </a:p>
          <a:p>
            <a:pPr lvl="0" eaLnBrk="0" hangingPunct="0">
              <a:spcBef>
                <a:spcPts val="600"/>
              </a:spcBef>
              <a:buClr>
                <a:prstClr val="black"/>
              </a:buClr>
              <a:buFontTx/>
              <a:buAutoNum type="circleNumDbPlain"/>
              <a:defRPr/>
            </a:pP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Fiber tracking</a:t>
            </a:r>
          </a:p>
          <a:p>
            <a:pPr lvl="0" eaLnBrk="0" hangingPunct="0">
              <a:spcBef>
                <a:spcPts val="600"/>
              </a:spcBef>
              <a:buClr>
                <a:prstClr val="black"/>
              </a:buClr>
              <a:buFontTx/>
              <a:buAutoNum type="circleNumDbPlain"/>
              <a:defRPr/>
            </a:pP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Reconstructing brain network</a:t>
            </a:r>
          </a:p>
          <a:p>
            <a:pPr lvl="0" eaLnBrk="0" hangingPunct="0">
              <a:spcBef>
                <a:spcPts val="600"/>
              </a:spcBef>
              <a:buClr>
                <a:prstClr val="black"/>
              </a:buClr>
              <a:buFontTx/>
              <a:buAutoNum type="circleNumDbPlain"/>
              <a:defRPr/>
            </a:pP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Feature screening</a:t>
            </a:r>
          </a:p>
          <a:p>
            <a:pPr lvl="0" eaLnBrk="0" hangingPunct="0">
              <a:spcBef>
                <a:spcPts val="600"/>
              </a:spcBef>
              <a:buClr>
                <a:prstClr val="black"/>
              </a:buClr>
              <a:buFontTx/>
              <a:buAutoNum type="circleNumDbPlain"/>
              <a:defRPr/>
            </a:pP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Classification / forecast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582" name="Text Box 11">
            <a:extLst>
              <a:ext uri="{FF2B5EF4-FFF2-40B4-BE49-F238E27FC236}">
                <a16:creationId xmlns:a16="http://schemas.microsoft.com/office/drawing/2014/main" id="{03557562-B643-6D4D-AA6B-BD4DB419CC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438" y="1066820"/>
            <a:ext cx="237648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eaLnBrk="0" hangingPunct="0">
              <a:spcBef>
                <a:spcPct val="50000"/>
              </a:spcBef>
              <a:defRPr/>
            </a:pPr>
            <a:r>
              <a:rPr lang="en-US" altLang="zh-CN" b="1" dirty="0">
                <a:solidFill>
                  <a:srgbClr val="FF3300"/>
                </a:solidFill>
                <a:ea typeface="华文中宋" panose="02010600040101010101" pitchFamily="2" charset="-122"/>
              </a:rPr>
              <a:t>It is proposed to analyze by extracting different network topology connection patterns.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3300"/>
              </a:solidFill>
              <a:effectLst/>
              <a:uLnTx/>
              <a:uFillTx/>
              <a:latin typeface="Calibri" panose="020F0502020204030204" pitchFamily="34" charset="0"/>
              <a:ea typeface="华文中宋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088647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0660206-6449-2B46-A394-AAF5948EE75D}"/>
              </a:ext>
            </a:extLst>
          </p:cNvPr>
          <p:cNvSpPr txBox="1"/>
          <p:nvPr/>
        </p:nvSpPr>
        <p:spPr>
          <a:xfrm>
            <a:off x="1979712" y="3068960"/>
            <a:ext cx="6480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kumimoji="1" lang="zh-CN" altLang="en-US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kumimoji="1" lang="zh-CN" altLang="en-US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实验室简介</a:t>
            </a:r>
          </a:p>
        </p:txBody>
      </p:sp>
    </p:spTree>
    <p:extLst>
      <p:ext uri="{BB962C8B-B14F-4D97-AF65-F5344CB8AC3E}">
        <p14:creationId xmlns:p14="http://schemas.microsoft.com/office/powerpoint/2010/main" val="19765895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" r="386"/>
          <a:stretch/>
        </p:blipFill>
        <p:spPr>
          <a:xfrm>
            <a:off x="0" y="0"/>
            <a:ext cx="8812086" cy="4581128"/>
          </a:xfrm>
          <a:prstGeom prst="rect">
            <a:avLst/>
          </a:prstGeom>
        </p:spPr>
      </p:pic>
      <p:sp>
        <p:nvSpPr>
          <p:cNvPr id="3" name="灯片编号占位符 1"/>
          <p:cNvSpPr>
            <a:spLocks noGrp="1"/>
          </p:cNvSpPr>
          <p:nvPr>
            <p:ph type="sldNum" sz="quarter" idx="4294967295"/>
          </p:nvPr>
        </p:nvSpPr>
        <p:spPr>
          <a:xfrm>
            <a:off x="6553200" y="6356351"/>
            <a:ext cx="21336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EF1049-3C68-4E7B-B3EF-E15BF0419C6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  <p:sp>
        <p:nvSpPr>
          <p:cNvPr id="4" name="標題 1"/>
          <p:cNvSpPr>
            <a:spLocks noGrp="1"/>
          </p:cNvSpPr>
          <p:nvPr/>
        </p:nvSpPr>
        <p:spPr>
          <a:xfrm>
            <a:off x="251520" y="-5785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eaLnBrk="0" hangingPunct="0">
              <a:lnSpc>
                <a:spcPct val="100000"/>
              </a:lnSpc>
              <a:defRPr/>
            </a:pPr>
            <a:endParaRPr lang="zh-CN" altLang="en-US" sz="2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8932" y="4980434"/>
            <a:ext cx="4111876" cy="87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0685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"/>
            <a:ext cx="9144000" cy="1014413"/>
            <a:chOff x="0" y="1"/>
            <a:chExt cx="9144000" cy="1014413"/>
          </a:xfrm>
        </p:grpSpPr>
        <p:sp>
          <p:nvSpPr>
            <p:cNvPr id="15" name="Rectangle 14"/>
            <p:cNvSpPr/>
            <p:nvPr/>
          </p:nvSpPr>
          <p:spPr>
            <a:xfrm>
              <a:off x="0" y="1"/>
              <a:ext cx="9144000" cy="1014413"/>
            </a:xfrm>
            <a:prstGeom prst="rect">
              <a:avLst/>
            </a:prstGeom>
            <a:gradFill flip="none" rotWithShape="1">
              <a:gsLst>
                <a:gs pos="26000">
                  <a:schemeClr val="bg1"/>
                </a:gs>
                <a:gs pos="98000">
                  <a:srgbClr val="0070C0"/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endParaRPr lang="en-US" sz="4000" b="1" dirty="0">
                <a:solidFill>
                  <a:srgbClr val="0070C0"/>
                </a:solidFill>
                <a:latin typeface="Areal round"/>
                <a:cs typeface="Arial" panose="020B0604020202020204" pitchFamily="34" charset="0"/>
              </a:endParaRP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rcRect l="5626" t="2968" r="5898" b="3112"/>
            <a:stretch>
              <a:fillRect/>
            </a:stretch>
          </p:blipFill>
          <p:spPr>
            <a:xfrm>
              <a:off x="8156913" y="95329"/>
              <a:ext cx="826274" cy="824376"/>
            </a:xfrm>
            <a:custGeom>
              <a:avLst/>
              <a:gdLst>
                <a:gd name="connsiteX0" fmla="*/ 2286000 w 4572000"/>
                <a:gd name="connsiteY0" fmla="*/ 0 h 4572000"/>
                <a:gd name="connsiteX1" fmla="*/ 4572000 w 4572000"/>
                <a:gd name="connsiteY1" fmla="*/ 2286000 h 4572000"/>
                <a:gd name="connsiteX2" fmla="*/ 2286000 w 4572000"/>
                <a:gd name="connsiteY2" fmla="*/ 4572000 h 4572000"/>
                <a:gd name="connsiteX3" fmla="*/ 0 w 4572000"/>
                <a:gd name="connsiteY3" fmla="*/ 2286000 h 4572000"/>
                <a:gd name="connsiteX4" fmla="*/ 2286000 w 4572000"/>
                <a:gd name="connsiteY4" fmla="*/ 0 h 45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0" h="4572000">
                  <a:moveTo>
                    <a:pt x="2286000" y="0"/>
                  </a:moveTo>
                  <a:cubicBezTo>
                    <a:pt x="3548523" y="0"/>
                    <a:pt x="4572000" y="1023477"/>
                    <a:pt x="4572000" y="2286000"/>
                  </a:cubicBezTo>
                  <a:cubicBezTo>
                    <a:pt x="4572000" y="3548523"/>
                    <a:pt x="3548523" y="4572000"/>
                    <a:pt x="2286000" y="4572000"/>
                  </a:cubicBezTo>
                  <a:cubicBezTo>
                    <a:pt x="1023477" y="4572000"/>
                    <a:pt x="0" y="3548523"/>
                    <a:pt x="0" y="2286000"/>
                  </a:cubicBezTo>
                  <a:cubicBezTo>
                    <a:pt x="0" y="1023477"/>
                    <a:pt x="1023477" y="0"/>
                    <a:pt x="2286000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</p:pic>
      </p:grp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E696134D-7DA6-4B07-8B4D-B7598CACEB89}" type="slidenum">
              <a:rPr lang="zh-CN" altLang="en-US" smtClean="0"/>
              <a:t>31</a:t>
            </a:fld>
            <a:endParaRPr lang="zh-CN" altLang="en-US"/>
          </a:p>
        </p:txBody>
      </p:sp>
      <p:grpSp>
        <p:nvGrpSpPr>
          <p:cNvPr id="10" name="Group 9"/>
          <p:cNvGrpSpPr/>
          <p:nvPr/>
        </p:nvGrpSpPr>
        <p:grpSpPr>
          <a:xfrm>
            <a:off x="107504" y="153264"/>
            <a:ext cx="7200908" cy="707886"/>
            <a:chOff x="179404" y="141357"/>
            <a:chExt cx="5790331" cy="707886"/>
          </a:xfrm>
        </p:grpSpPr>
        <p:sp>
          <p:nvSpPr>
            <p:cNvPr id="11" name="Pie 10"/>
            <p:cNvSpPr/>
            <p:nvPr/>
          </p:nvSpPr>
          <p:spPr>
            <a:xfrm>
              <a:off x="179404" y="141357"/>
              <a:ext cx="707886" cy="707886"/>
            </a:xfrm>
            <a:prstGeom prst="pie">
              <a:avLst>
                <a:gd name="adj1" fmla="val 5400000"/>
                <a:gd name="adj2" fmla="val 1620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2" name="Group 11"/>
            <p:cNvGrpSpPr/>
            <p:nvPr/>
          </p:nvGrpSpPr>
          <p:grpSpPr>
            <a:xfrm>
              <a:off x="533347" y="141357"/>
              <a:ext cx="5436388" cy="707886"/>
              <a:chOff x="353943" y="0"/>
              <a:chExt cx="5436388" cy="707886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353943" y="0"/>
                <a:ext cx="5262681" cy="707886"/>
              </a:xfrm>
              <a:prstGeom prst="rect">
                <a:avLst/>
              </a:prstGeom>
            </p:spPr>
            <p:style>
              <a:lnRef idx="2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16" name="TextBox 15"/>
              <p:cNvSpPr txBox="1"/>
              <p:nvPr/>
            </p:nvSpPr>
            <p:spPr>
              <a:xfrm>
                <a:off x="353943" y="85104"/>
                <a:ext cx="5436388" cy="62278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21920" tIns="121920" rIns="121920" bIns="121920" numCol="1" spcCol="1270" anchor="ctr" anchorCtr="0">
                <a:noAutofit/>
              </a:bodyPr>
              <a:lstStyle/>
              <a:p>
                <a:r>
                  <a:rPr lang="en-US" sz="2400" b="1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50800" dist="39000" dir="5460000" algn="tl">
                        <a:srgbClr val="000000">
                          <a:alpha val="38000"/>
                        </a:srgbClr>
                      </a:outerShdw>
                    </a:effectLst>
                    <a:latin typeface="Calibri (Body)"/>
                    <a:cs typeface="Times New Roman" panose="02020603050405020304" pitchFamily="18" charset="0"/>
                  </a:rPr>
                  <a:t>Segmentation Results</a:t>
                </a:r>
              </a:p>
            </p:txBody>
          </p:sp>
        </p:grp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608" y="1099517"/>
            <a:ext cx="8494115" cy="532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1364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0660206-6449-2B46-A394-AAF5948EE75D}"/>
              </a:ext>
            </a:extLst>
          </p:cNvPr>
          <p:cNvSpPr txBox="1"/>
          <p:nvPr/>
        </p:nvSpPr>
        <p:spPr>
          <a:xfrm>
            <a:off x="1979712" y="3068960"/>
            <a:ext cx="64807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kumimoji="1" lang="zh-CN" altLang="en-US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 </a:t>
            </a:r>
            <a:r>
              <a:rPr kumimoji="1" lang="ja-JP" altLang="en-US" sz="3200" b="1" dirty="0">
                <a:solidFill>
                  <a:srgbClr val="0B02B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</a:t>
            </a:r>
            <a:endParaRPr kumimoji="1" lang="zh-CN" altLang="en-US" sz="3200" b="1" dirty="0">
              <a:solidFill>
                <a:srgbClr val="0B02B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85680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1520" y="116632"/>
            <a:ext cx="82089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NimbusSanL-Bold"/>
              </a:rPr>
              <a:t>Making assembly line in supply chain robust and </a:t>
            </a:r>
            <a:endParaRPr lang="en-US" dirty="0"/>
          </a:p>
          <a:p>
            <a:r>
              <a:rPr lang="en-US" b="1" dirty="0">
                <a:solidFill>
                  <a:srgbClr val="000000"/>
                </a:solidFill>
                <a:latin typeface="NimbusSanL-Bold"/>
              </a:rPr>
              <a:t>secure using UHF RFID and </a:t>
            </a:r>
            <a:r>
              <a:rPr lang="en-US" b="1" dirty="0" err="1">
                <a:solidFill>
                  <a:srgbClr val="000000"/>
                </a:solidFill>
                <a:latin typeface="NimbusSanL-Bold"/>
              </a:rPr>
              <a:t>blockchain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628800"/>
            <a:ext cx="7763804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6322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908720"/>
            <a:ext cx="7562304" cy="44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3486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00" y="17120"/>
            <a:ext cx="7513881" cy="62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244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-171400"/>
            <a:ext cx="8115747" cy="370645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507091"/>
            <a:ext cx="7559874" cy="329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2449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16632"/>
            <a:ext cx="8384314" cy="449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0802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"/>
            <a:ext cx="9144000" cy="1014413"/>
            <a:chOff x="0" y="1"/>
            <a:chExt cx="9144000" cy="1014413"/>
          </a:xfrm>
        </p:grpSpPr>
        <p:sp>
          <p:nvSpPr>
            <p:cNvPr id="14" name="Rectangle 13"/>
            <p:cNvSpPr/>
            <p:nvPr/>
          </p:nvSpPr>
          <p:spPr>
            <a:xfrm>
              <a:off x="0" y="1"/>
              <a:ext cx="9144000" cy="1014413"/>
            </a:xfrm>
            <a:prstGeom prst="rect">
              <a:avLst/>
            </a:prstGeom>
            <a:gradFill flip="none" rotWithShape="1">
              <a:gsLst>
                <a:gs pos="26000">
                  <a:schemeClr val="bg1"/>
                </a:gs>
                <a:gs pos="98000">
                  <a:srgbClr val="0070C0"/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endParaRPr lang="en-US" sz="4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/>
            <a:srcRect l="5626" t="2968" r="5898" b="3112"/>
            <a:stretch>
              <a:fillRect/>
            </a:stretch>
          </p:blipFill>
          <p:spPr>
            <a:xfrm>
              <a:off x="8156913" y="95329"/>
              <a:ext cx="826274" cy="824376"/>
            </a:xfrm>
            <a:custGeom>
              <a:avLst/>
              <a:gdLst>
                <a:gd name="connsiteX0" fmla="*/ 2286000 w 4572000"/>
                <a:gd name="connsiteY0" fmla="*/ 0 h 4572000"/>
                <a:gd name="connsiteX1" fmla="*/ 4572000 w 4572000"/>
                <a:gd name="connsiteY1" fmla="*/ 2286000 h 4572000"/>
                <a:gd name="connsiteX2" fmla="*/ 2286000 w 4572000"/>
                <a:gd name="connsiteY2" fmla="*/ 4572000 h 4572000"/>
                <a:gd name="connsiteX3" fmla="*/ 0 w 4572000"/>
                <a:gd name="connsiteY3" fmla="*/ 2286000 h 4572000"/>
                <a:gd name="connsiteX4" fmla="*/ 2286000 w 4572000"/>
                <a:gd name="connsiteY4" fmla="*/ 0 h 45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0" h="4572000">
                  <a:moveTo>
                    <a:pt x="2286000" y="0"/>
                  </a:moveTo>
                  <a:cubicBezTo>
                    <a:pt x="3548523" y="0"/>
                    <a:pt x="4572000" y="1023477"/>
                    <a:pt x="4572000" y="2286000"/>
                  </a:cubicBezTo>
                  <a:cubicBezTo>
                    <a:pt x="4572000" y="3548523"/>
                    <a:pt x="3548523" y="4572000"/>
                    <a:pt x="2286000" y="4572000"/>
                  </a:cubicBezTo>
                  <a:cubicBezTo>
                    <a:pt x="1023477" y="4572000"/>
                    <a:pt x="0" y="3548523"/>
                    <a:pt x="0" y="2286000"/>
                  </a:cubicBezTo>
                  <a:cubicBezTo>
                    <a:pt x="0" y="1023477"/>
                    <a:pt x="1023477" y="0"/>
                    <a:pt x="2286000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</p:pic>
      </p:grpSp>
      <p:sp>
        <p:nvSpPr>
          <p:cNvPr id="177" name="TextBox 176"/>
          <p:cNvSpPr txBox="1"/>
          <p:nvPr/>
        </p:nvSpPr>
        <p:spPr>
          <a:xfrm>
            <a:off x="251520" y="1116033"/>
            <a:ext cx="76328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150670"/>
                </a:solidFill>
                <a:latin typeface="Times New Roman" panose="02020603050405020304" pitchFamily="18" charset="0"/>
                <a:ea typeface="Microsoft YaHei" panose="020B0503020204020204" pitchFamily="34" charset="-122"/>
                <a:cs typeface="Times New Roman" panose="02020603050405020304" pitchFamily="18" charset="0"/>
              </a:rPr>
              <a:t> Acknowledgments</a:t>
            </a:r>
            <a:endParaRPr lang="zh-CN" altLang="en-US" b="1" dirty="0">
              <a:solidFill>
                <a:srgbClr val="150670"/>
              </a:solidFill>
              <a:latin typeface="Times New Roman" panose="02020603050405020304" pitchFamily="18" charset="0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1521" y="1802427"/>
            <a:ext cx="55446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of all, I would like to thank Chinese Government to give me an opportunity to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reseach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 high-class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reseach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institute (UESTC-YDRI). Thanks to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Huzhou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goverment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giving us space in its heart.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would like to thank all HR and Fiancé Stuff for their moral support and kind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bhaviour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1530453"/>
            <a:ext cx="3349978" cy="22982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4293096"/>
            <a:ext cx="7128792" cy="224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198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"/>
            <a:ext cx="9144000" cy="1014413"/>
            <a:chOff x="0" y="1"/>
            <a:chExt cx="9144000" cy="1014413"/>
          </a:xfrm>
        </p:grpSpPr>
        <p:sp>
          <p:nvSpPr>
            <p:cNvPr id="14" name="Rectangle 13"/>
            <p:cNvSpPr/>
            <p:nvPr/>
          </p:nvSpPr>
          <p:spPr>
            <a:xfrm>
              <a:off x="0" y="1"/>
              <a:ext cx="9144000" cy="1014413"/>
            </a:xfrm>
            <a:prstGeom prst="rect">
              <a:avLst/>
            </a:prstGeom>
            <a:gradFill flip="none" rotWithShape="1">
              <a:gsLst>
                <a:gs pos="26000">
                  <a:schemeClr val="bg1"/>
                </a:gs>
                <a:gs pos="98000">
                  <a:srgbClr val="0070C0"/>
                </a:gs>
              </a:gsLst>
              <a:path path="rect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endParaRPr lang="en-US" sz="4000" b="1" dirty="0">
                <a:solidFill>
                  <a:srgbClr val="0070C0"/>
                </a:solidFill>
                <a:latin typeface="Areal round"/>
                <a:cs typeface="Arial" panose="020B0604020202020204" pitchFamily="34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/>
            <a:srcRect l="5626" t="2968" r="5898" b="3112"/>
            <a:stretch>
              <a:fillRect/>
            </a:stretch>
          </p:blipFill>
          <p:spPr>
            <a:xfrm>
              <a:off x="8156913" y="95329"/>
              <a:ext cx="826274" cy="824376"/>
            </a:xfrm>
            <a:custGeom>
              <a:avLst/>
              <a:gdLst>
                <a:gd name="connsiteX0" fmla="*/ 2286000 w 4572000"/>
                <a:gd name="connsiteY0" fmla="*/ 0 h 4572000"/>
                <a:gd name="connsiteX1" fmla="*/ 4572000 w 4572000"/>
                <a:gd name="connsiteY1" fmla="*/ 2286000 h 4572000"/>
                <a:gd name="connsiteX2" fmla="*/ 2286000 w 4572000"/>
                <a:gd name="connsiteY2" fmla="*/ 4572000 h 4572000"/>
                <a:gd name="connsiteX3" fmla="*/ 0 w 4572000"/>
                <a:gd name="connsiteY3" fmla="*/ 2286000 h 4572000"/>
                <a:gd name="connsiteX4" fmla="*/ 2286000 w 4572000"/>
                <a:gd name="connsiteY4" fmla="*/ 0 h 45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72000" h="4572000">
                  <a:moveTo>
                    <a:pt x="2286000" y="0"/>
                  </a:moveTo>
                  <a:cubicBezTo>
                    <a:pt x="3548523" y="0"/>
                    <a:pt x="4572000" y="1023477"/>
                    <a:pt x="4572000" y="2286000"/>
                  </a:cubicBezTo>
                  <a:cubicBezTo>
                    <a:pt x="4572000" y="3548523"/>
                    <a:pt x="3548523" y="4572000"/>
                    <a:pt x="2286000" y="4572000"/>
                  </a:cubicBezTo>
                  <a:cubicBezTo>
                    <a:pt x="1023477" y="4572000"/>
                    <a:pt x="0" y="3548523"/>
                    <a:pt x="0" y="2286000"/>
                  </a:cubicBezTo>
                  <a:cubicBezTo>
                    <a:pt x="0" y="1023477"/>
                    <a:pt x="1023477" y="0"/>
                    <a:pt x="2286000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bg1"/>
              </a:solidFill>
            </a:ln>
          </p:spPr>
        </p:pic>
      </p:grpSp>
      <p:sp>
        <p:nvSpPr>
          <p:cNvPr id="20" name="TextBox 19"/>
          <p:cNvSpPr txBox="1"/>
          <p:nvPr/>
        </p:nvSpPr>
        <p:spPr>
          <a:xfrm>
            <a:off x="323528" y="214819"/>
            <a:ext cx="5616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150670"/>
                </a:solidFill>
                <a:latin typeface="Areal round"/>
                <a:cs typeface="Arial" panose="020B0604020202020204" pitchFamily="34" charset="0"/>
              </a:rPr>
              <a:t>Acknowledgement</a:t>
            </a:r>
            <a:endParaRPr lang="zh-CN" altLang="en-US" sz="3200" b="1" dirty="0">
              <a:solidFill>
                <a:srgbClr val="150670"/>
              </a:solidFill>
              <a:latin typeface="Areal round"/>
              <a:cs typeface="Arial" panose="020B0604020202020204" pitchFamily="34" charset="0"/>
            </a:endParaRPr>
          </a:p>
        </p:txBody>
      </p:sp>
      <p:sp>
        <p:nvSpPr>
          <p:cNvPr id="7" name="Text Placeholder 1"/>
          <p:cNvSpPr txBox="1"/>
          <p:nvPr/>
        </p:nvSpPr>
        <p:spPr>
          <a:xfrm>
            <a:off x="452438" y="270483"/>
            <a:ext cx="8229600" cy="3598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4929177" y="1363796"/>
            <a:ext cx="4054010" cy="3795568"/>
            <a:chOff x="3049607" y="-634436"/>
            <a:chExt cx="8484126" cy="7943267"/>
          </a:xfrm>
        </p:grpSpPr>
        <p:sp>
          <p:nvSpPr>
            <p:cNvPr id="24" name="Freeform 4"/>
            <p:cNvSpPr/>
            <p:nvPr/>
          </p:nvSpPr>
          <p:spPr bwMode="gray">
            <a:xfrm>
              <a:off x="3055316" y="1788111"/>
              <a:ext cx="3086295" cy="4165822"/>
            </a:xfrm>
            <a:custGeom>
              <a:avLst/>
              <a:gdLst>
                <a:gd name="T0" fmla="*/ 1233 w 1233"/>
                <a:gd name="T1" fmla="*/ 343 h 1764"/>
                <a:gd name="T2" fmla="*/ 413 w 1233"/>
                <a:gd name="T3" fmla="*/ 1764 h 1764"/>
                <a:gd name="T4" fmla="*/ 0 w 1233"/>
                <a:gd name="T5" fmla="*/ 1226 h 1764"/>
                <a:gd name="T6" fmla="*/ 6 w 1233"/>
                <a:gd name="T7" fmla="*/ 1098 h 1764"/>
                <a:gd name="T8" fmla="*/ 638 w 1233"/>
                <a:gd name="T9" fmla="*/ 0 h 1764"/>
                <a:gd name="T10" fmla="*/ 1233 w 1233"/>
                <a:gd name="T11" fmla="*/ 343 h 1764"/>
                <a:gd name="T12" fmla="*/ 1233 w 1233"/>
                <a:gd name="T13" fmla="*/ 343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3" h="1764">
                  <a:moveTo>
                    <a:pt x="1233" y="343"/>
                  </a:moveTo>
                  <a:lnTo>
                    <a:pt x="413" y="1764"/>
                  </a:lnTo>
                  <a:lnTo>
                    <a:pt x="0" y="1226"/>
                  </a:lnTo>
                  <a:lnTo>
                    <a:pt x="6" y="1098"/>
                  </a:lnTo>
                  <a:lnTo>
                    <a:pt x="638" y="0"/>
                  </a:lnTo>
                  <a:lnTo>
                    <a:pt x="1233" y="343"/>
                  </a:lnTo>
                  <a:lnTo>
                    <a:pt x="1233" y="34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id-ID" sz="2500">
                <a:latin typeface="Lato Light"/>
                <a:cs typeface="Lato Light"/>
              </a:endParaRPr>
            </a:p>
          </p:txBody>
        </p:sp>
        <p:sp>
          <p:nvSpPr>
            <p:cNvPr id="25" name="Freeform 5"/>
            <p:cNvSpPr/>
            <p:nvPr/>
          </p:nvSpPr>
          <p:spPr bwMode="gray">
            <a:xfrm rot="7200000">
              <a:off x="6693210" y="-626609"/>
              <a:ext cx="2910325" cy="4416247"/>
            </a:xfrm>
            <a:custGeom>
              <a:avLst/>
              <a:gdLst>
                <a:gd name="T0" fmla="*/ 1233 w 1233"/>
                <a:gd name="T1" fmla="*/ 343 h 1764"/>
                <a:gd name="T2" fmla="*/ 413 w 1233"/>
                <a:gd name="T3" fmla="*/ 1764 h 1764"/>
                <a:gd name="T4" fmla="*/ 0 w 1233"/>
                <a:gd name="T5" fmla="*/ 1226 h 1764"/>
                <a:gd name="T6" fmla="*/ 6 w 1233"/>
                <a:gd name="T7" fmla="*/ 1098 h 1764"/>
                <a:gd name="T8" fmla="*/ 638 w 1233"/>
                <a:gd name="T9" fmla="*/ 0 h 1764"/>
                <a:gd name="T10" fmla="*/ 1233 w 1233"/>
                <a:gd name="T11" fmla="*/ 343 h 1764"/>
                <a:gd name="T12" fmla="*/ 1233 w 1233"/>
                <a:gd name="T13" fmla="*/ 343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3" h="1764">
                  <a:moveTo>
                    <a:pt x="1233" y="343"/>
                  </a:moveTo>
                  <a:lnTo>
                    <a:pt x="413" y="1764"/>
                  </a:lnTo>
                  <a:lnTo>
                    <a:pt x="0" y="1226"/>
                  </a:lnTo>
                  <a:lnTo>
                    <a:pt x="6" y="1098"/>
                  </a:lnTo>
                  <a:lnTo>
                    <a:pt x="638" y="0"/>
                  </a:lnTo>
                  <a:lnTo>
                    <a:pt x="1233" y="343"/>
                  </a:lnTo>
                  <a:lnTo>
                    <a:pt x="1233" y="343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id-ID" sz="2500">
                <a:latin typeface="Lato Light"/>
                <a:cs typeface="Lato Light"/>
              </a:endParaRPr>
            </a:p>
          </p:txBody>
        </p:sp>
        <p:grpSp>
          <p:nvGrpSpPr>
            <p:cNvPr id="26" name="Group 6"/>
            <p:cNvGrpSpPr/>
            <p:nvPr/>
          </p:nvGrpSpPr>
          <p:grpSpPr bwMode="auto">
            <a:xfrm>
              <a:off x="3261742" y="-634436"/>
              <a:ext cx="5008459" cy="4406096"/>
              <a:chOff x="1712" y="1389"/>
              <a:chExt cx="1480" cy="1302"/>
            </a:xfrm>
            <a:solidFill>
              <a:schemeClr val="accent1"/>
            </a:solidFill>
          </p:grpSpPr>
          <p:sp>
            <p:nvSpPr>
              <p:cNvPr id="39" name="AutoShape 7"/>
              <p:cNvSpPr>
                <a:spLocks noChangeArrowheads="1"/>
              </p:cNvSpPr>
              <p:nvPr/>
            </p:nvSpPr>
            <p:spPr bwMode="gray">
              <a:xfrm rot="12600000">
                <a:off x="1712" y="2311"/>
                <a:ext cx="908" cy="380"/>
              </a:xfrm>
              <a:prstGeom prst="triangle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id-ID" sz="2500">
                  <a:latin typeface="Lato Light"/>
                  <a:cs typeface="Lato Light"/>
                </a:endParaRPr>
              </a:p>
            </p:txBody>
          </p:sp>
          <p:sp>
            <p:nvSpPr>
              <p:cNvPr id="40" name="Freeform 8"/>
              <p:cNvSpPr/>
              <p:nvPr/>
            </p:nvSpPr>
            <p:spPr bwMode="gray">
              <a:xfrm rot="7200000">
                <a:off x="1961" y="1810"/>
                <a:ext cx="948" cy="508"/>
              </a:xfrm>
              <a:custGeom>
                <a:avLst/>
                <a:gdLst>
                  <a:gd name="T0" fmla="*/ 750 w 750"/>
                  <a:gd name="T1" fmla="*/ 0 h 378"/>
                  <a:gd name="T2" fmla="*/ 0 w 750"/>
                  <a:gd name="T3" fmla="*/ 0 h 378"/>
                  <a:gd name="T4" fmla="*/ 2 w 750"/>
                  <a:gd name="T5" fmla="*/ 194 h 378"/>
                  <a:gd name="T6" fmla="*/ 28 w 750"/>
                  <a:gd name="T7" fmla="*/ 378 h 378"/>
                  <a:gd name="T8" fmla="*/ 750 w 750"/>
                  <a:gd name="T9" fmla="*/ 378 h 378"/>
                  <a:gd name="T10" fmla="*/ 750 w 750"/>
                  <a:gd name="T11" fmla="*/ 0 h 378"/>
                  <a:gd name="T12" fmla="*/ 750 w 750"/>
                  <a:gd name="T13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0" h="378">
                    <a:moveTo>
                      <a:pt x="750" y="0"/>
                    </a:moveTo>
                    <a:lnTo>
                      <a:pt x="0" y="0"/>
                    </a:lnTo>
                    <a:lnTo>
                      <a:pt x="2" y="194"/>
                    </a:lnTo>
                    <a:lnTo>
                      <a:pt x="28" y="378"/>
                    </a:lnTo>
                    <a:lnTo>
                      <a:pt x="750" y="378"/>
                    </a:lnTo>
                    <a:lnTo>
                      <a:pt x="750" y="0"/>
                    </a:ln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/>
              <a:lstStyle/>
              <a:p>
                <a:endParaRPr lang="id-ID" sz="2500">
                  <a:latin typeface="Lato Light"/>
                  <a:cs typeface="Lato Light"/>
                </a:endParaRPr>
              </a:p>
            </p:txBody>
          </p:sp>
          <p:sp>
            <p:nvSpPr>
              <p:cNvPr id="41" name="Freeform 9"/>
              <p:cNvSpPr/>
              <p:nvPr/>
            </p:nvSpPr>
            <p:spPr bwMode="gray">
              <a:xfrm rot="7200000">
                <a:off x="2637" y="1226"/>
                <a:ext cx="392" cy="718"/>
              </a:xfrm>
              <a:custGeom>
                <a:avLst/>
                <a:gdLst>
                  <a:gd name="T0" fmla="*/ 495 w 495"/>
                  <a:gd name="T1" fmla="*/ 285 h 971"/>
                  <a:gd name="T2" fmla="*/ 495 w 495"/>
                  <a:gd name="T3" fmla="*/ 971 h 971"/>
                  <a:gd name="T4" fmla="*/ 462 w 495"/>
                  <a:gd name="T5" fmla="*/ 964 h 971"/>
                  <a:gd name="T6" fmla="*/ 430 w 495"/>
                  <a:gd name="T7" fmla="*/ 953 h 971"/>
                  <a:gd name="T8" fmla="*/ 401 w 495"/>
                  <a:gd name="T9" fmla="*/ 931 h 971"/>
                  <a:gd name="T10" fmla="*/ 372 w 495"/>
                  <a:gd name="T11" fmla="*/ 898 h 971"/>
                  <a:gd name="T12" fmla="*/ 339 w 495"/>
                  <a:gd name="T13" fmla="*/ 855 h 971"/>
                  <a:gd name="T14" fmla="*/ 306 w 495"/>
                  <a:gd name="T15" fmla="*/ 801 h 971"/>
                  <a:gd name="T16" fmla="*/ 270 w 495"/>
                  <a:gd name="T17" fmla="*/ 732 h 971"/>
                  <a:gd name="T18" fmla="*/ 227 w 495"/>
                  <a:gd name="T19" fmla="*/ 648 h 971"/>
                  <a:gd name="T20" fmla="*/ 183 w 495"/>
                  <a:gd name="T21" fmla="*/ 554 h 971"/>
                  <a:gd name="T22" fmla="*/ 129 w 495"/>
                  <a:gd name="T23" fmla="*/ 438 h 971"/>
                  <a:gd name="T24" fmla="*/ 96 w 495"/>
                  <a:gd name="T25" fmla="*/ 369 h 971"/>
                  <a:gd name="T26" fmla="*/ 29 w 495"/>
                  <a:gd name="T27" fmla="*/ 211 h 971"/>
                  <a:gd name="T28" fmla="*/ 2 w 495"/>
                  <a:gd name="T29" fmla="*/ 127 h 971"/>
                  <a:gd name="T30" fmla="*/ 0 w 495"/>
                  <a:gd name="T31" fmla="*/ 60 h 971"/>
                  <a:gd name="T32" fmla="*/ 15 w 495"/>
                  <a:gd name="T33" fmla="*/ 0 h 971"/>
                  <a:gd name="T34" fmla="*/ 15 w 495"/>
                  <a:gd name="T35" fmla="*/ 43 h 971"/>
                  <a:gd name="T36" fmla="*/ 15 w 495"/>
                  <a:gd name="T37" fmla="*/ 72 h 971"/>
                  <a:gd name="T38" fmla="*/ 15 w 495"/>
                  <a:gd name="T39" fmla="*/ 99 h 971"/>
                  <a:gd name="T40" fmla="*/ 18 w 495"/>
                  <a:gd name="T41" fmla="*/ 126 h 971"/>
                  <a:gd name="T42" fmla="*/ 29 w 495"/>
                  <a:gd name="T43" fmla="*/ 162 h 971"/>
                  <a:gd name="T44" fmla="*/ 53 w 495"/>
                  <a:gd name="T45" fmla="*/ 198 h 971"/>
                  <a:gd name="T46" fmla="*/ 85 w 495"/>
                  <a:gd name="T47" fmla="*/ 231 h 971"/>
                  <a:gd name="T48" fmla="*/ 125 w 495"/>
                  <a:gd name="T49" fmla="*/ 260 h 971"/>
                  <a:gd name="T50" fmla="*/ 180 w 495"/>
                  <a:gd name="T51" fmla="*/ 278 h 971"/>
                  <a:gd name="T52" fmla="*/ 245 w 495"/>
                  <a:gd name="T53" fmla="*/ 282 h 971"/>
                  <a:gd name="T54" fmla="*/ 495 w 495"/>
                  <a:gd name="T55" fmla="*/ 285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95" h="971">
                    <a:moveTo>
                      <a:pt x="495" y="285"/>
                    </a:moveTo>
                    <a:lnTo>
                      <a:pt x="495" y="971"/>
                    </a:lnTo>
                    <a:lnTo>
                      <a:pt x="462" y="964"/>
                    </a:lnTo>
                    <a:lnTo>
                      <a:pt x="430" y="953"/>
                    </a:lnTo>
                    <a:lnTo>
                      <a:pt x="401" y="931"/>
                    </a:lnTo>
                    <a:lnTo>
                      <a:pt x="372" y="898"/>
                    </a:lnTo>
                    <a:lnTo>
                      <a:pt x="339" y="855"/>
                    </a:lnTo>
                    <a:lnTo>
                      <a:pt x="306" y="801"/>
                    </a:lnTo>
                    <a:lnTo>
                      <a:pt x="270" y="732"/>
                    </a:lnTo>
                    <a:lnTo>
                      <a:pt x="227" y="648"/>
                    </a:lnTo>
                    <a:lnTo>
                      <a:pt x="183" y="554"/>
                    </a:lnTo>
                    <a:lnTo>
                      <a:pt x="129" y="438"/>
                    </a:lnTo>
                    <a:lnTo>
                      <a:pt x="96" y="369"/>
                    </a:lnTo>
                    <a:lnTo>
                      <a:pt x="29" y="211"/>
                    </a:lnTo>
                    <a:lnTo>
                      <a:pt x="2" y="127"/>
                    </a:lnTo>
                    <a:lnTo>
                      <a:pt x="0" y="60"/>
                    </a:lnTo>
                    <a:lnTo>
                      <a:pt x="15" y="0"/>
                    </a:lnTo>
                    <a:lnTo>
                      <a:pt x="15" y="43"/>
                    </a:lnTo>
                    <a:lnTo>
                      <a:pt x="15" y="72"/>
                    </a:lnTo>
                    <a:lnTo>
                      <a:pt x="15" y="99"/>
                    </a:lnTo>
                    <a:lnTo>
                      <a:pt x="18" y="126"/>
                    </a:lnTo>
                    <a:lnTo>
                      <a:pt x="29" y="162"/>
                    </a:lnTo>
                    <a:lnTo>
                      <a:pt x="53" y="198"/>
                    </a:lnTo>
                    <a:lnTo>
                      <a:pt x="85" y="231"/>
                    </a:lnTo>
                    <a:lnTo>
                      <a:pt x="125" y="260"/>
                    </a:lnTo>
                    <a:lnTo>
                      <a:pt x="180" y="278"/>
                    </a:lnTo>
                    <a:lnTo>
                      <a:pt x="245" y="282"/>
                    </a:lnTo>
                    <a:lnTo>
                      <a:pt x="495" y="28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/>
              <a:lstStyle/>
              <a:p>
                <a:endParaRPr lang="id-ID" sz="2500">
                  <a:latin typeface="Lato Light"/>
                  <a:cs typeface="Lato Light"/>
                </a:endParaRPr>
              </a:p>
            </p:txBody>
          </p:sp>
        </p:grpSp>
        <p:sp>
          <p:nvSpPr>
            <p:cNvPr id="27" name="Freeform 26"/>
            <p:cNvSpPr/>
            <p:nvPr/>
          </p:nvSpPr>
          <p:spPr bwMode="gray">
            <a:xfrm rot="14400000">
              <a:off x="6936870" y="3394493"/>
              <a:ext cx="2910325" cy="4416247"/>
            </a:xfrm>
            <a:custGeom>
              <a:avLst/>
              <a:gdLst>
                <a:gd name="T0" fmla="*/ 1233 w 1233"/>
                <a:gd name="T1" fmla="*/ 343 h 1764"/>
                <a:gd name="T2" fmla="*/ 413 w 1233"/>
                <a:gd name="T3" fmla="*/ 1764 h 1764"/>
                <a:gd name="T4" fmla="*/ 0 w 1233"/>
                <a:gd name="T5" fmla="*/ 1226 h 1764"/>
                <a:gd name="T6" fmla="*/ 6 w 1233"/>
                <a:gd name="T7" fmla="*/ 1098 h 1764"/>
                <a:gd name="T8" fmla="*/ 638 w 1233"/>
                <a:gd name="T9" fmla="*/ 0 h 1764"/>
                <a:gd name="T10" fmla="*/ 1233 w 1233"/>
                <a:gd name="T11" fmla="*/ 343 h 1764"/>
                <a:gd name="T12" fmla="*/ 1233 w 1233"/>
                <a:gd name="T13" fmla="*/ 343 h 1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3" h="1764">
                  <a:moveTo>
                    <a:pt x="1233" y="343"/>
                  </a:moveTo>
                  <a:lnTo>
                    <a:pt x="413" y="1764"/>
                  </a:lnTo>
                  <a:lnTo>
                    <a:pt x="0" y="1226"/>
                  </a:lnTo>
                  <a:lnTo>
                    <a:pt x="6" y="1098"/>
                  </a:lnTo>
                  <a:lnTo>
                    <a:pt x="638" y="0"/>
                  </a:lnTo>
                  <a:lnTo>
                    <a:pt x="1233" y="343"/>
                  </a:lnTo>
                  <a:lnTo>
                    <a:pt x="1233" y="343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id-ID" sz="2500">
                <a:latin typeface="Lato Light"/>
                <a:cs typeface="Lato Light"/>
              </a:endParaRPr>
            </a:p>
          </p:txBody>
        </p:sp>
        <p:grpSp>
          <p:nvGrpSpPr>
            <p:cNvPr id="28" name="Group 27"/>
            <p:cNvGrpSpPr/>
            <p:nvPr/>
          </p:nvGrpSpPr>
          <p:grpSpPr bwMode="auto">
            <a:xfrm>
              <a:off x="7147944" y="1402789"/>
              <a:ext cx="4385789" cy="4673438"/>
              <a:chOff x="2854" y="1996"/>
              <a:chExt cx="1296" cy="1381"/>
            </a:xfrm>
            <a:solidFill>
              <a:schemeClr val="accent3"/>
            </a:solidFill>
          </p:grpSpPr>
          <p:sp>
            <p:nvSpPr>
              <p:cNvPr id="36" name="AutoShape 12"/>
              <p:cNvSpPr>
                <a:spLocks noChangeArrowheads="1"/>
              </p:cNvSpPr>
              <p:nvPr/>
            </p:nvSpPr>
            <p:spPr bwMode="gray">
              <a:xfrm rot="19800000">
                <a:off x="2854" y="1996"/>
                <a:ext cx="906" cy="380"/>
              </a:xfrm>
              <a:prstGeom prst="triangle">
                <a:avLst>
                  <a:gd name="adj" fmla="val 50000"/>
                </a:avLst>
              </a:pr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id-ID" sz="2500">
                  <a:latin typeface="Lato Light"/>
                  <a:cs typeface="Lato Light"/>
                </a:endParaRPr>
              </a:p>
            </p:txBody>
          </p:sp>
          <p:sp>
            <p:nvSpPr>
              <p:cNvPr id="37" name="Freeform 13"/>
              <p:cNvSpPr/>
              <p:nvPr/>
            </p:nvSpPr>
            <p:spPr bwMode="gray">
              <a:xfrm rot="14400000">
                <a:off x="3102" y="2371"/>
                <a:ext cx="948" cy="507"/>
              </a:xfrm>
              <a:custGeom>
                <a:avLst/>
                <a:gdLst>
                  <a:gd name="T0" fmla="*/ 750 w 750"/>
                  <a:gd name="T1" fmla="*/ 0 h 378"/>
                  <a:gd name="T2" fmla="*/ 0 w 750"/>
                  <a:gd name="T3" fmla="*/ 0 h 378"/>
                  <a:gd name="T4" fmla="*/ 2 w 750"/>
                  <a:gd name="T5" fmla="*/ 194 h 378"/>
                  <a:gd name="T6" fmla="*/ 28 w 750"/>
                  <a:gd name="T7" fmla="*/ 378 h 378"/>
                  <a:gd name="T8" fmla="*/ 750 w 750"/>
                  <a:gd name="T9" fmla="*/ 378 h 378"/>
                  <a:gd name="T10" fmla="*/ 750 w 750"/>
                  <a:gd name="T11" fmla="*/ 0 h 378"/>
                  <a:gd name="T12" fmla="*/ 750 w 750"/>
                  <a:gd name="T13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0" h="378">
                    <a:moveTo>
                      <a:pt x="750" y="0"/>
                    </a:moveTo>
                    <a:lnTo>
                      <a:pt x="0" y="0"/>
                    </a:lnTo>
                    <a:lnTo>
                      <a:pt x="2" y="194"/>
                    </a:lnTo>
                    <a:lnTo>
                      <a:pt x="28" y="378"/>
                    </a:lnTo>
                    <a:lnTo>
                      <a:pt x="750" y="378"/>
                    </a:lnTo>
                    <a:lnTo>
                      <a:pt x="750" y="0"/>
                    </a:lnTo>
                    <a:lnTo>
                      <a:pt x="7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id-ID" sz="2500">
                  <a:latin typeface="Lato Light"/>
                  <a:cs typeface="Lato Light"/>
                </a:endParaRPr>
              </a:p>
            </p:txBody>
          </p:sp>
          <p:sp>
            <p:nvSpPr>
              <p:cNvPr id="38" name="Freeform 14"/>
              <p:cNvSpPr/>
              <p:nvPr/>
            </p:nvSpPr>
            <p:spPr bwMode="gray">
              <a:xfrm rot="14400000">
                <a:off x="3618" y="2845"/>
                <a:ext cx="346" cy="718"/>
              </a:xfrm>
              <a:custGeom>
                <a:avLst/>
                <a:gdLst>
                  <a:gd name="T0" fmla="*/ 495 w 495"/>
                  <a:gd name="T1" fmla="*/ 285 h 971"/>
                  <a:gd name="T2" fmla="*/ 495 w 495"/>
                  <a:gd name="T3" fmla="*/ 971 h 971"/>
                  <a:gd name="T4" fmla="*/ 462 w 495"/>
                  <a:gd name="T5" fmla="*/ 964 h 971"/>
                  <a:gd name="T6" fmla="*/ 430 w 495"/>
                  <a:gd name="T7" fmla="*/ 953 h 971"/>
                  <a:gd name="T8" fmla="*/ 401 w 495"/>
                  <a:gd name="T9" fmla="*/ 931 h 971"/>
                  <a:gd name="T10" fmla="*/ 372 w 495"/>
                  <a:gd name="T11" fmla="*/ 898 h 971"/>
                  <a:gd name="T12" fmla="*/ 339 w 495"/>
                  <a:gd name="T13" fmla="*/ 855 h 971"/>
                  <a:gd name="T14" fmla="*/ 306 w 495"/>
                  <a:gd name="T15" fmla="*/ 801 h 971"/>
                  <a:gd name="T16" fmla="*/ 270 w 495"/>
                  <a:gd name="T17" fmla="*/ 732 h 971"/>
                  <a:gd name="T18" fmla="*/ 227 w 495"/>
                  <a:gd name="T19" fmla="*/ 648 h 971"/>
                  <a:gd name="T20" fmla="*/ 183 w 495"/>
                  <a:gd name="T21" fmla="*/ 554 h 971"/>
                  <a:gd name="T22" fmla="*/ 129 w 495"/>
                  <a:gd name="T23" fmla="*/ 438 h 971"/>
                  <a:gd name="T24" fmla="*/ 96 w 495"/>
                  <a:gd name="T25" fmla="*/ 369 h 971"/>
                  <a:gd name="T26" fmla="*/ 29 w 495"/>
                  <a:gd name="T27" fmla="*/ 211 h 971"/>
                  <a:gd name="T28" fmla="*/ 2 w 495"/>
                  <a:gd name="T29" fmla="*/ 127 h 971"/>
                  <a:gd name="T30" fmla="*/ 0 w 495"/>
                  <a:gd name="T31" fmla="*/ 60 h 971"/>
                  <a:gd name="T32" fmla="*/ 15 w 495"/>
                  <a:gd name="T33" fmla="*/ 0 h 971"/>
                  <a:gd name="T34" fmla="*/ 15 w 495"/>
                  <a:gd name="T35" fmla="*/ 43 h 971"/>
                  <a:gd name="T36" fmla="*/ 15 w 495"/>
                  <a:gd name="T37" fmla="*/ 72 h 971"/>
                  <a:gd name="T38" fmla="*/ 15 w 495"/>
                  <a:gd name="T39" fmla="*/ 99 h 971"/>
                  <a:gd name="T40" fmla="*/ 18 w 495"/>
                  <a:gd name="T41" fmla="*/ 126 h 971"/>
                  <a:gd name="T42" fmla="*/ 29 w 495"/>
                  <a:gd name="T43" fmla="*/ 162 h 971"/>
                  <a:gd name="T44" fmla="*/ 53 w 495"/>
                  <a:gd name="T45" fmla="*/ 198 h 971"/>
                  <a:gd name="T46" fmla="*/ 85 w 495"/>
                  <a:gd name="T47" fmla="*/ 231 h 971"/>
                  <a:gd name="T48" fmla="*/ 125 w 495"/>
                  <a:gd name="T49" fmla="*/ 260 h 971"/>
                  <a:gd name="T50" fmla="*/ 180 w 495"/>
                  <a:gd name="T51" fmla="*/ 278 h 971"/>
                  <a:gd name="T52" fmla="*/ 245 w 495"/>
                  <a:gd name="T53" fmla="*/ 282 h 971"/>
                  <a:gd name="T54" fmla="*/ 495 w 495"/>
                  <a:gd name="T55" fmla="*/ 285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95" h="971">
                    <a:moveTo>
                      <a:pt x="495" y="285"/>
                    </a:moveTo>
                    <a:lnTo>
                      <a:pt x="495" y="971"/>
                    </a:lnTo>
                    <a:lnTo>
                      <a:pt x="462" y="964"/>
                    </a:lnTo>
                    <a:lnTo>
                      <a:pt x="430" y="953"/>
                    </a:lnTo>
                    <a:lnTo>
                      <a:pt x="401" y="931"/>
                    </a:lnTo>
                    <a:lnTo>
                      <a:pt x="372" y="898"/>
                    </a:lnTo>
                    <a:lnTo>
                      <a:pt x="339" y="855"/>
                    </a:lnTo>
                    <a:lnTo>
                      <a:pt x="306" y="801"/>
                    </a:lnTo>
                    <a:lnTo>
                      <a:pt x="270" y="732"/>
                    </a:lnTo>
                    <a:lnTo>
                      <a:pt x="227" y="648"/>
                    </a:lnTo>
                    <a:lnTo>
                      <a:pt x="183" y="554"/>
                    </a:lnTo>
                    <a:lnTo>
                      <a:pt x="129" y="438"/>
                    </a:lnTo>
                    <a:lnTo>
                      <a:pt x="96" y="369"/>
                    </a:lnTo>
                    <a:lnTo>
                      <a:pt x="29" y="211"/>
                    </a:lnTo>
                    <a:lnTo>
                      <a:pt x="2" y="127"/>
                    </a:lnTo>
                    <a:lnTo>
                      <a:pt x="0" y="60"/>
                    </a:lnTo>
                    <a:lnTo>
                      <a:pt x="15" y="0"/>
                    </a:lnTo>
                    <a:lnTo>
                      <a:pt x="15" y="43"/>
                    </a:lnTo>
                    <a:lnTo>
                      <a:pt x="15" y="72"/>
                    </a:lnTo>
                    <a:lnTo>
                      <a:pt x="15" y="99"/>
                    </a:lnTo>
                    <a:lnTo>
                      <a:pt x="18" y="126"/>
                    </a:lnTo>
                    <a:lnTo>
                      <a:pt x="29" y="162"/>
                    </a:lnTo>
                    <a:lnTo>
                      <a:pt x="53" y="198"/>
                    </a:lnTo>
                    <a:lnTo>
                      <a:pt x="85" y="231"/>
                    </a:lnTo>
                    <a:lnTo>
                      <a:pt x="125" y="260"/>
                    </a:lnTo>
                    <a:lnTo>
                      <a:pt x="180" y="278"/>
                    </a:lnTo>
                    <a:lnTo>
                      <a:pt x="245" y="282"/>
                    </a:lnTo>
                    <a:lnTo>
                      <a:pt x="495" y="28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id-ID" sz="2500">
                  <a:latin typeface="Lato Light"/>
                  <a:cs typeface="Lato Light"/>
                </a:endParaRPr>
              </a:p>
            </p:txBody>
          </p:sp>
        </p:grpSp>
        <p:grpSp>
          <p:nvGrpSpPr>
            <p:cNvPr id="29" name="Group 15"/>
            <p:cNvGrpSpPr/>
            <p:nvPr/>
          </p:nvGrpSpPr>
          <p:grpSpPr bwMode="auto">
            <a:xfrm>
              <a:off x="3049607" y="4334209"/>
              <a:ext cx="5316417" cy="2974622"/>
              <a:chOff x="1655" y="2837"/>
              <a:chExt cx="1571" cy="879"/>
            </a:xfrm>
            <a:solidFill>
              <a:schemeClr val="accent2"/>
            </a:solidFill>
          </p:grpSpPr>
          <p:sp>
            <p:nvSpPr>
              <p:cNvPr id="33" name="Freeform 16"/>
              <p:cNvSpPr/>
              <p:nvPr/>
            </p:nvSpPr>
            <p:spPr bwMode="gray">
              <a:xfrm>
                <a:off x="1655" y="2837"/>
                <a:ext cx="366" cy="692"/>
              </a:xfrm>
              <a:custGeom>
                <a:avLst/>
                <a:gdLst>
                  <a:gd name="T0" fmla="*/ 495 w 495"/>
                  <a:gd name="T1" fmla="*/ 285 h 971"/>
                  <a:gd name="T2" fmla="*/ 495 w 495"/>
                  <a:gd name="T3" fmla="*/ 971 h 971"/>
                  <a:gd name="T4" fmla="*/ 462 w 495"/>
                  <a:gd name="T5" fmla="*/ 964 h 971"/>
                  <a:gd name="T6" fmla="*/ 430 w 495"/>
                  <a:gd name="T7" fmla="*/ 953 h 971"/>
                  <a:gd name="T8" fmla="*/ 401 w 495"/>
                  <a:gd name="T9" fmla="*/ 931 h 971"/>
                  <a:gd name="T10" fmla="*/ 372 w 495"/>
                  <a:gd name="T11" fmla="*/ 898 h 971"/>
                  <a:gd name="T12" fmla="*/ 339 w 495"/>
                  <a:gd name="T13" fmla="*/ 855 h 971"/>
                  <a:gd name="T14" fmla="*/ 306 w 495"/>
                  <a:gd name="T15" fmla="*/ 801 h 971"/>
                  <a:gd name="T16" fmla="*/ 270 w 495"/>
                  <a:gd name="T17" fmla="*/ 732 h 971"/>
                  <a:gd name="T18" fmla="*/ 227 w 495"/>
                  <a:gd name="T19" fmla="*/ 648 h 971"/>
                  <a:gd name="T20" fmla="*/ 183 w 495"/>
                  <a:gd name="T21" fmla="*/ 554 h 971"/>
                  <a:gd name="T22" fmla="*/ 129 w 495"/>
                  <a:gd name="T23" fmla="*/ 438 h 971"/>
                  <a:gd name="T24" fmla="*/ 96 w 495"/>
                  <a:gd name="T25" fmla="*/ 369 h 971"/>
                  <a:gd name="T26" fmla="*/ 29 w 495"/>
                  <a:gd name="T27" fmla="*/ 211 h 971"/>
                  <a:gd name="T28" fmla="*/ 2 w 495"/>
                  <a:gd name="T29" fmla="*/ 127 h 971"/>
                  <a:gd name="T30" fmla="*/ 0 w 495"/>
                  <a:gd name="T31" fmla="*/ 60 h 971"/>
                  <a:gd name="T32" fmla="*/ 15 w 495"/>
                  <a:gd name="T33" fmla="*/ 0 h 971"/>
                  <a:gd name="T34" fmla="*/ 15 w 495"/>
                  <a:gd name="T35" fmla="*/ 43 h 971"/>
                  <a:gd name="T36" fmla="*/ 15 w 495"/>
                  <a:gd name="T37" fmla="*/ 72 h 971"/>
                  <a:gd name="T38" fmla="*/ 15 w 495"/>
                  <a:gd name="T39" fmla="*/ 99 h 971"/>
                  <a:gd name="T40" fmla="*/ 18 w 495"/>
                  <a:gd name="T41" fmla="*/ 126 h 971"/>
                  <a:gd name="T42" fmla="*/ 29 w 495"/>
                  <a:gd name="T43" fmla="*/ 162 h 971"/>
                  <a:gd name="T44" fmla="*/ 53 w 495"/>
                  <a:gd name="T45" fmla="*/ 198 h 971"/>
                  <a:gd name="T46" fmla="*/ 85 w 495"/>
                  <a:gd name="T47" fmla="*/ 231 h 971"/>
                  <a:gd name="T48" fmla="*/ 125 w 495"/>
                  <a:gd name="T49" fmla="*/ 260 h 971"/>
                  <a:gd name="T50" fmla="*/ 180 w 495"/>
                  <a:gd name="T51" fmla="*/ 278 h 971"/>
                  <a:gd name="T52" fmla="*/ 245 w 495"/>
                  <a:gd name="T53" fmla="*/ 282 h 971"/>
                  <a:gd name="T54" fmla="*/ 495 w 495"/>
                  <a:gd name="T55" fmla="*/ 285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95" h="971">
                    <a:moveTo>
                      <a:pt x="495" y="285"/>
                    </a:moveTo>
                    <a:lnTo>
                      <a:pt x="495" y="971"/>
                    </a:lnTo>
                    <a:lnTo>
                      <a:pt x="462" y="964"/>
                    </a:lnTo>
                    <a:lnTo>
                      <a:pt x="430" y="953"/>
                    </a:lnTo>
                    <a:lnTo>
                      <a:pt x="401" y="931"/>
                    </a:lnTo>
                    <a:lnTo>
                      <a:pt x="372" y="898"/>
                    </a:lnTo>
                    <a:lnTo>
                      <a:pt x="339" y="855"/>
                    </a:lnTo>
                    <a:lnTo>
                      <a:pt x="306" y="801"/>
                    </a:lnTo>
                    <a:lnTo>
                      <a:pt x="270" y="732"/>
                    </a:lnTo>
                    <a:lnTo>
                      <a:pt x="227" y="648"/>
                    </a:lnTo>
                    <a:lnTo>
                      <a:pt x="183" y="554"/>
                    </a:lnTo>
                    <a:lnTo>
                      <a:pt x="129" y="438"/>
                    </a:lnTo>
                    <a:lnTo>
                      <a:pt x="96" y="369"/>
                    </a:lnTo>
                    <a:lnTo>
                      <a:pt x="29" y="211"/>
                    </a:lnTo>
                    <a:lnTo>
                      <a:pt x="2" y="127"/>
                    </a:lnTo>
                    <a:lnTo>
                      <a:pt x="0" y="60"/>
                    </a:lnTo>
                    <a:lnTo>
                      <a:pt x="15" y="0"/>
                    </a:lnTo>
                    <a:lnTo>
                      <a:pt x="15" y="43"/>
                    </a:lnTo>
                    <a:lnTo>
                      <a:pt x="15" y="72"/>
                    </a:lnTo>
                    <a:lnTo>
                      <a:pt x="15" y="99"/>
                    </a:lnTo>
                    <a:lnTo>
                      <a:pt x="18" y="126"/>
                    </a:lnTo>
                    <a:lnTo>
                      <a:pt x="29" y="162"/>
                    </a:lnTo>
                    <a:lnTo>
                      <a:pt x="53" y="198"/>
                    </a:lnTo>
                    <a:lnTo>
                      <a:pt x="85" y="231"/>
                    </a:lnTo>
                    <a:lnTo>
                      <a:pt x="125" y="260"/>
                    </a:lnTo>
                    <a:lnTo>
                      <a:pt x="180" y="278"/>
                    </a:lnTo>
                    <a:lnTo>
                      <a:pt x="245" y="282"/>
                    </a:lnTo>
                    <a:lnTo>
                      <a:pt x="495" y="28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id-ID" sz="2500">
                  <a:latin typeface="Lato Light"/>
                  <a:cs typeface="Lato Light"/>
                </a:endParaRPr>
              </a:p>
            </p:txBody>
          </p:sp>
          <p:sp>
            <p:nvSpPr>
              <p:cNvPr id="34" name="AutoShape 17"/>
              <p:cNvSpPr>
                <a:spLocks noChangeArrowheads="1"/>
              </p:cNvSpPr>
              <p:nvPr/>
            </p:nvSpPr>
            <p:spPr bwMode="gray">
              <a:xfrm rot="5400000">
                <a:off x="2589" y="3078"/>
                <a:ext cx="872" cy="403"/>
              </a:xfrm>
              <a:prstGeom prst="triangle">
                <a:avLst>
                  <a:gd name="adj" fmla="val 50000"/>
                </a:avLst>
              </a:pr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id-ID" sz="2500">
                  <a:latin typeface="Lato Light"/>
                  <a:cs typeface="Lato Light"/>
                </a:endParaRPr>
              </a:p>
            </p:txBody>
          </p:sp>
          <p:sp>
            <p:nvSpPr>
              <p:cNvPr id="35" name="Freeform 18"/>
              <p:cNvSpPr/>
              <p:nvPr/>
            </p:nvSpPr>
            <p:spPr bwMode="gray">
              <a:xfrm>
                <a:off x="1985" y="3040"/>
                <a:ext cx="1005" cy="489"/>
              </a:xfrm>
              <a:custGeom>
                <a:avLst/>
                <a:gdLst>
                  <a:gd name="T0" fmla="*/ 750 w 750"/>
                  <a:gd name="T1" fmla="*/ 0 h 378"/>
                  <a:gd name="T2" fmla="*/ 0 w 750"/>
                  <a:gd name="T3" fmla="*/ 0 h 378"/>
                  <a:gd name="T4" fmla="*/ 2 w 750"/>
                  <a:gd name="T5" fmla="*/ 194 h 378"/>
                  <a:gd name="T6" fmla="*/ 28 w 750"/>
                  <a:gd name="T7" fmla="*/ 378 h 378"/>
                  <a:gd name="T8" fmla="*/ 750 w 750"/>
                  <a:gd name="T9" fmla="*/ 378 h 378"/>
                  <a:gd name="T10" fmla="*/ 750 w 750"/>
                  <a:gd name="T11" fmla="*/ 0 h 378"/>
                  <a:gd name="T12" fmla="*/ 750 w 750"/>
                  <a:gd name="T13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0" h="378">
                    <a:moveTo>
                      <a:pt x="750" y="0"/>
                    </a:moveTo>
                    <a:lnTo>
                      <a:pt x="0" y="0"/>
                    </a:lnTo>
                    <a:lnTo>
                      <a:pt x="2" y="194"/>
                    </a:lnTo>
                    <a:lnTo>
                      <a:pt x="28" y="378"/>
                    </a:lnTo>
                    <a:lnTo>
                      <a:pt x="750" y="378"/>
                    </a:lnTo>
                    <a:lnTo>
                      <a:pt x="750" y="0"/>
                    </a:lnTo>
                    <a:lnTo>
                      <a:pt x="75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id-ID" sz="2500">
                  <a:latin typeface="Lato Light"/>
                  <a:cs typeface="Lato Light"/>
                </a:endParaRPr>
              </a:p>
            </p:txBody>
          </p:sp>
        </p:grpSp>
        <p:sp>
          <p:nvSpPr>
            <p:cNvPr id="30" name="Title 1"/>
            <p:cNvSpPr txBox="1"/>
            <p:nvPr/>
          </p:nvSpPr>
          <p:spPr>
            <a:xfrm>
              <a:off x="4307427" y="5365073"/>
              <a:ext cx="3738868" cy="7750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500" dirty="0">
                  <a:solidFill>
                    <a:schemeClr val="bg1"/>
                  </a:solidFill>
                  <a:latin typeface="Lato Light"/>
                  <a:ea typeface="Roboto" panose="02000000000000000000" pitchFamily="2" charset="0"/>
                  <a:cs typeface="Lato Light"/>
                </a:rPr>
                <a:t>Wang wen </a:t>
              </a:r>
              <a:r>
                <a:rPr lang="en-US" sz="2500" dirty="0" err="1">
                  <a:solidFill>
                    <a:schemeClr val="bg1"/>
                  </a:solidFill>
                  <a:latin typeface="Lato Light"/>
                  <a:ea typeface="Roboto" panose="02000000000000000000" pitchFamily="2" charset="0"/>
                  <a:cs typeface="Lato Light"/>
                </a:rPr>
                <a:t>yong</a:t>
              </a:r>
              <a:endParaRPr lang="en-US" sz="2500" dirty="0">
                <a:solidFill>
                  <a:schemeClr val="bg1"/>
                </a:solidFill>
                <a:latin typeface="Lato Light"/>
                <a:ea typeface="Roboto" panose="02000000000000000000" pitchFamily="2" charset="0"/>
                <a:cs typeface="Lato Light"/>
              </a:endParaRPr>
            </a:p>
          </p:txBody>
        </p:sp>
        <p:sp>
          <p:nvSpPr>
            <p:cNvPr id="31" name="Title 1"/>
            <p:cNvSpPr txBox="1"/>
            <p:nvPr/>
          </p:nvSpPr>
          <p:spPr>
            <a:xfrm rot="18000000">
              <a:off x="3777831" y="1304923"/>
              <a:ext cx="3610435" cy="7750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2000" dirty="0">
                  <a:solidFill>
                    <a:schemeClr val="bg1"/>
                  </a:solidFill>
                  <a:latin typeface="Lato Light"/>
                  <a:ea typeface="Roboto" panose="02000000000000000000" pitchFamily="2" charset="0"/>
                  <a:cs typeface="Lato Light"/>
                </a:rPr>
                <a:t>Chinese Government</a:t>
              </a:r>
            </a:p>
          </p:txBody>
        </p:sp>
        <p:sp>
          <p:nvSpPr>
            <p:cNvPr id="32" name="Title 1"/>
            <p:cNvSpPr txBox="1"/>
            <p:nvPr/>
          </p:nvSpPr>
          <p:spPr>
            <a:xfrm rot="3600000">
              <a:off x="7031427" y="3231707"/>
              <a:ext cx="5211703" cy="77500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ctr"/>
              <a:r>
                <a:rPr lang="en-IN" sz="2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my friends, </a:t>
              </a:r>
              <a:r>
                <a:rPr lang="en-IN" sz="2000" dirty="0" err="1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labmates</a:t>
              </a:r>
              <a:r>
                <a:rPr lang="en-IN" sz="20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and UESTC staff</a:t>
              </a:r>
              <a:endParaRPr lang="en-US" sz="2400" dirty="0">
                <a:solidFill>
                  <a:schemeClr val="bg1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131196" y="1115999"/>
            <a:ext cx="4276497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would like to thank Chinese government accepting me in this research institute, and thanks for Zhejiang government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also would like to thanks my supervisor Wang </a:t>
            </a:r>
            <a:r>
              <a:rPr lang="en-IN" sz="2000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Wenyong</a:t>
            </a:r>
            <a:r>
              <a:rPr lang="en-IN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 their encouragement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Finally, I would to thanks YDRI institute stuff. They are very friendly and kind.</a:t>
            </a:r>
          </a:p>
          <a:p>
            <a:pPr algn="just"/>
            <a:endParaRPr lang="en-IN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E696134D-7DA6-4B07-8B4D-B7598CACEB89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91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E973E07A-03C8-5947-8F09-0E3435920A3E}"/>
              </a:ext>
            </a:extLst>
          </p:cNvPr>
          <p:cNvSpPr txBox="1">
            <a:spLocks/>
          </p:cNvSpPr>
          <p:nvPr/>
        </p:nvSpPr>
        <p:spPr>
          <a:xfrm>
            <a:off x="611560" y="1354833"/>
            <a:ext cx="7012620" cy="561999"/>
          </a:xfrm>
          <a:prstGeom prst="rect">
            <a:avLst/>
          </a:prstGeom>
        </p:spPr>
        <p:txBody>
          <a:bodyPr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+mj-lt"/>
                <a:ea typeface="Gulim" pitchFamily="34" charset="-127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Verdana" pitchFamily="34" charset="0"/>
                <a:ea typeface="Gulim" pitchFamily="34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Verdana" pitchFamily="34" charset="0"/>
                <a:ea typeface="Gulim" pitchFamily="34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Verdana" pitchFamily="34" charset="0"/>
                <a:ea typeface="Gulim" pitchFamily="34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Verdana" pitchFamily="34" charset="0"/>
                <a:ea typeface="Gulim" pitchFamily="34" charset="-127"/>
              </a:defRPr>
            </a:lvl5pPr>
            <a:lvl6pPr marL="457200"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HY헤드라인M" pitchFamily="2" charset="-127"/>
                <a:ea typeface="HY헤드라인M" pitchFamily="2" charset="-127"/>
              </a:defRPr>
            </a:lvl6pPr>
            <a:lvl7pPr marL="914400"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HY헤드라인M" pitchFamily="2" charset="-127"/>
                <a:ea typeface="HY헤드라인M" pitchFamily="2" charset="-127"/>
              </a:defRPr>
            </a:lvl7pPr>
            <a:lvl8pPr marL="1371600"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HY헤드라인M" pitchFamily="2" charset="-127"/>
                <a:ea typeface="HY헤드라인M" pitchFamily="2" charset="-127"/>
              </a:defRPr>
            </a:lvl8pPr>
            <a:lvl9pPr marL="1828800"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bg1"/>
                </a:solidFill>
                <a:latin typeface="HY헤드라인M" pitchFamily="2" charset="-127"/>
                <a:ea typeface="HY헤드라인M" pitchFamily="2" charset="-127"/>
              </a:defRPr>
            </a:lvl9pPr>
          </a:lstStyle>
          <a:p>
            <a:pPr marL="0" marR="0" lvl="0" indent="0" algn="l" defTabSz="914400" rtl="0" eaLnBrk="0" fontAlgn="base" latinLnBrk="1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b="1" kern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Wang </a:t>
            </a:r>
            <a:r>
              <a:rPr lang="en-US" altLang="zh-CN" sz="2000" b="1" kern="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Wenyong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 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[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教授、博导、洪堡学者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]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CAD17F4-9465-6244-B270-EE3C988F5A90}"/>
              </a:ext>
            </a:extLst>
          </p:cNvPr>
          <p:cNvSpPr/>
          <p:nvPr/>
        </p:nvSpPr>
        <p:spPr>
          <a:xfrm>
            <a:off x="635099" y="2132856"/>
            <a:ext cx="7825333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zh-CN" altLang="en-US" dirty="0">
                <a:solidFill>
                  <a:srgbClr val="000000"/>
                </a:solidFill>
                <a:latin typeface="Verdana"/>
                <a:ea typeface="微软雅黑" panose="020B0503020204020204" pitchFamily="34" charset="-122"/>
              </a:rPr>
              <a:t>计算机科学与技术学院网络实验室主任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微软雅黑" panose="020B0503020204020204" pitchFamily="34" charset="-122"/>
              <a:cs typeface="+mn-cs"/>
            </a:endParaRPr>
          </a:p>
          <a:p>
            <a:pPr lvl="0"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/>
                <a:ea typeface="微软雅黑" panose="020B0503020204020204" pitchFamily="34" charset="-122"/>
                <a:cs typeface="+mn-cs"/>
              </a:rPr>
              <a:t>研究方向：</a:t>
            </a:r>
            <a:r>
              <a:rPr lang="zh-CN" altLang="en-US" b="1" dirty="0">
                <a:solidFill>
                  <a:srgbClr val="C00000"/>
                </a:solidFill>
                <a:latin typeface="Verdana"/>
                <a:ea typeface="微软雅黑" panose="020B0503020204020204" pitchFamily="34" charset="-122"/>
              </a:rPr>
              <a:t>区块链、深度学习、网络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Verdana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/>
              <a:ea typeface="微软雅黑" panose="020B0503020204020204" pitchFamily="34" charset="-122"/>
              <a:cs typeface="+mn-cs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论文发表</a:t>
            </a:r>
            <a:r>
              <a:rPr kumimoji="0" lang="en-US" altLang="zh-CN" sz="2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:</a:t>
            </a:r>
            <a:endParaRPr lang="en-US" altLang="zh-CN" sz="1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He has been committed to the basic theory and Application Research of network security and </a:t>
            </a:r>
            <a:r>
              <a:rPr lang="en-US" altLang="zh-CN" sz="1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blockchain</a:t>
            </a:r>
            <a:r>
              <a:rPr lang="en-US" altLang="zh-CN" sz="1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 In recent years, he has published high-level academic papers in international academic journals and conferences in the field of </a:t>
            </a:r>
            <a:r>
              <a:rPr lang="en-US" altLang="zh-CN" sz="1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blockchain</a:t>
            </a:r>
            <a:r>
              <a:rPr lang="en-US" altLang="zh-CN" sz="1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and network security, including CCF a conferences.</a:t>
            </a: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Recently he has National Science Project For Data fusion techniques and baggage/ luggage tracing using </a:t>
            </a:r>
            <a:r>
              <a:rPr lang="en-US" altLang="zh-CN" sz="1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blockchain</a:t>
            </a:r>
            <a:r>
              <a:rPr lang="en-US" altLang="zh-CN" sz="1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and RDIF technology.</a:t>
            </a:r>
          </a:p>
          <a:p>
            <a:pPr lvl="0" algn="just">
              <a:lnSpc>
                <a:spcPct val="1500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CN" sz="1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8" name="Text Box 11">
            <a:extLst>
              <a:ext uri="{FF2B5EF4-FFF2-40B4-BE49-F238E27FC236}">
                <a16:creationId xmlns:a16="http://schemas.microsoft.com/office/drawing/2014/main" id="{19801B2B-C247-624D-845A-157926C735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0252" y="404664"/>
            <a:ext cx="177749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B02BF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研究团队</a:t>
            </a:r>
          </a:p>
        </p:txBody>
      </p:sp>
      <p:sp>
        <p:nvSpPr>
          <p:cNvPr id="9" name="Line 12">
            <a:extLst>
              <a:ext uri="{FF2B5EF4-FFF2-40B4-BE49-F238E27FC236}">
                <a16:creationId xmlns:a16="http://schemas.microsoft.com/office/drawing/2014/main" id="{3EE60373-3383-7442-B458-5844A906A419}"/>
              </a:ext>
            </a:extLst>
          </p:cNvPr>
          <p:cNvSpPr>
            <a:spLocks noChangeShapeType="1"/>
          </p:cNvSpPr>
          <p:nvPr/>
        </p:nvSpPr>
        <p:spPr bwMode="auto">
          <a:xfrm>
            <a:off x="656939" y="952352"/>
            <a:ext cx="1466789" cy="0"/>
          </a:xfrm>
          <a:prstGeom prst="line">
            <a:avLst/>
          </a:prstGeom>
          <a:noFill/>
          <a:ln w="50800">
            <a:solidFill>
              <a:srgbClr val="0B02BF"/>
            </a:solidFill>
            <a:round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3244F2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185" y="1463509"/>
            <a:ext cx="1768475" cy="176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940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3568" y="404664"/>
            <a:ext cx="74168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数据挖掘实验室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uestc.edu.cn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联系人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Wang </a:t>
            </a:r>
            <a:r>
              <a:rPr lang="en-US" altLang="zh-CN" dirty="0" err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Wenyong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Email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: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hlinkClick r:id="rId2"/>
              </a:rPr>
              <a:t>wangwy@uestc.edu.cn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电话： 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13908014292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71800" y="5805264"/>
            <a:ext cx="374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实验室网站：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t>uestc.edu.cn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宋体" charset="-122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896" y="2470268"/>
            <a:ext cx="7272808" cy="319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362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4587911-07C6-F746-9B92-1C24F593478A}"/>
              </a:ext>
            </a:extLst>
          </p:cNvPr>
          <p:cNvSpPr txBox="1"/>
          <p:nvPr/>
        </p:nvSpPr>
        <p:spPr>
          <a:xfrm>
            <a:off x="2915816" y="2492896"/>
            <a:ext cx="432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谢谢大家！</a:t>
            </a:r>
          </a:p>
        </p:txBody>
      </p:sp>
    </p:spTree>
    <p:extLst>
      <p:ext uri="{BB962C8B-B14F-4D97-AF65-F5344CB8AC3E}">
        <p14:creationId xmlns:p14="http://schemas.microsoft.com/office/powerpoint/2010/main" val="3424762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9">
            <a:extLst>
              <a:ext uri="{FF2B5EF4-FFF2-40B4-BE49-F238E27FC236}">
                <a16:creationId xmlns:a16="http://schemas.microsoft.com/office/drawing/2014/main" id="{A230DFD8-4D88-473F-B494-738F85A4B9BE}"/>
              </a:ext>
            </a:extLst>
          </p:cNvPr>
          <p:cNvSpPr/>
          <p:nvPr/>
        </p:nvSpPr>
        <p:spPr>
          <a:xfrm>
            <a:off x="539552" y="567391"/>
            <a:ext cx="7813307" cy="1796411"/>
          </a:xfrm>
          <a:prstGeom prst="roundRect">
            <a:avLst>
              <a:gd name="adj" fmla="val 6451"/>
            </a:avLst>
          </a:prstGeom>
          <a:noFill/>
          <a:ln w="28575" cap="flat" cmpd="sng" algn="ctr">
            <a:solidFill>
              <a:srgbClr val="0070C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4" name="圆角矩形 20">
            <a:extLst>
              <a:ext uri="{FF2B5EF4-FFF2-40B4-BE49-F238E27FC236}">
                <a16:creationId xmlns:a16="http://schemas.microsoft.com/office/drawing/2014/main" id="{B0AFAC56-48D2-419B-9888-0A02F0EDF201}"/>
              </a:ext>
            </a:extLst>
          </p:cNvPr>
          <p:cNvSpPr/>
          <p:nvPr/>
        </p:nvSpPr>
        <p:spPr>
          <a:xfrm>
            <a:off x="531571" y="2743286"/>
            <a:ext cx="7813307" cy="1718062"/>
          </a:xfrm>
          <a:prstGeom prst="roundRect">
            <a:avLst>
              <a:gd name="adj" fmla="val 6280"/>
            </a:avLst>
          </a:prstGeom>
          <a:noFill/>
          <a:ln w="28575" cap="flat" cmpd="sng" algn="ctr">
            <a:solidFill>
              <a:srgbClr val="0070C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35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F331C2E-411B-4141-B3C9-A19D359F7EB7}"/>
              </a:ext>
            </a:extLst>
          </p:cNvPr>
          <p:cNvSpPr txBox="1"/>
          <p:nvPr/>
        </p:nvSpPr>
        <p:spPr>
          <a:xfrm>
            <a:off x="2232816" y="620688"/>
            <a:ext cx="60836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  <a:spcAft>
                <a:spcPts val="600"/>
              </a:spcAft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0B02BF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RAJESH KUMAR</a:t>
            </a:r>
            <a:r>
              <a:rPr lang="zh-CN" altLang="en-US" b="1" dirty="0">
                <a:solidFill>
                  <a:srgbClr val="0B02B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、副研究员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0B02BF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lvl="0" algn="just">
              <a:lnSpc>
                <a:spcPct val="120000"/>
              </a:lnSpc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从事</a:t>
            </a:r>
            <a:r>
              <a:rPr lang="zh-CN" altLang="en-US" sz="1600" b="1" dirty="0">
                <a:solidFill>
                  <a:srgbClr val="C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区块链和网络安全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研究。博士毕业</a:t>
            </a:r>
            <a:r>
              <a:rPr lang="zh-CN" altLang="en-US" sz="16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于电子科技大学 ，在国际会议期刊发表高水平学术论文</a:t>
            </a:r>
            <a:r>
              <a:rPr lang="en-US" altLang="zh-CN" sz="16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40</a:t>
            </a:r>
            <a:r>
              <a:rPr lang="zh-CN" altLang="en-US" sz="1600" dirty="0">
                <a:solidFill>
                  <a:prstClr val="black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余篇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07BB009-0461-40EC-BB99-CD515502B15C}"/>
              </a:ext>
            </a:extLst>
          </p:cNvPr>
          <p:cNvSpPr txBox="1"/>
          <p:nvPr/>
        </p:nvSpPr>
        <p:spPr>
          <a:xfrm>
            <a:off x="2177938" y="2783453"/>
            <a:ext cx="6054401" cy="1679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20000"/>
              </a:lnSpc>
              <a:spcAft>
                <a:spcPts val="600"/>
              </a:spcAft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0B02BF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RIAZ-ULLAH KHAN</a:t>
            </a:r>
            <a:r>
              <a:rPr lang="zh-CN" altLang="en-US" b="1" dirty="0">
                <a:solidFill>
                  <a:srgbClr val="0B02B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副研究员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0B02BF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lvl="0" algn="just" eaLnBrk="0" hangingPunct="0">
              <a:lnSpc>
                <a:spcPct val="120000"/>
              </a:lnSpc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从事</a:t>
            </a:r>
            <a:r>
              <a:rPr lang="zh-CN" altLang="en-US" sz="1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区块链和网络安全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基础研究，</a:t>
            </a:r>
            <a:r>
              <a:rPr kumimoji="0" lang="zh-CN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国内外学术刊物及学术会议上发表专业论文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40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余</a:t>
            </a:r>
            <a:r>
              <a:rPr kumimoji="0" lang="zh-CN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篇，主编及参编专业课程教材3本；主研重庆市教委课题1项；主持精品资源在线开放课程1门；获得软件著作权2项。指导学生获得大数据技术与应用专业赛项国赛二等奖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等</a:t>
            </a:r>
            <a:r>
              <a:rPr kumimoji="0" lang="zh-CN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。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AA50E40-CE57-4DFC-8432-25AB9CE82E60}"/>
              </a:ext>
            </a:extLst>
          </p:cNvPr>
          <p:cNvSpPr txBox="1"/>
          <p:nvPr/>
        </p:nvSpPr>
        <p:spPr>
          <a:xfrm>
            <a:off x="550766" y="1046618"/>
            <a:ext cx="288016" cy="1198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骨干成员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44157F9-2973-41A4-9069-F0FB561EF606}"/>
              </a:ext>
            </a:extLst>
          </p:cNvPr>
          <p:cNvSpPr txBox="1"/>
          <p:nvPr/>
        </p:nvSpPr>
        <p:spPr>
          <a:xfrm>
            <a:off x="542786" y="2998752"/>
            <a:ext cx="2880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骨干成员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30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60776" y="2885165"/>
            <a:ext cx="1039550" cy="1384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71" y="856701"/>
            <a:ext cx="1114763" cy="138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64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EC5E1FE5-DA34-554D-A535-BE23141229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560" y="1035888"/>
            <a:ext cx="8424936" cy="37548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-4572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endParaRPr lang="zh-CN" altLang="en-US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dirty="0"/>
              <a:t>1. </a:t>
            </a:r>
            <a:r>
              <a:rPr lang="en-US" dirty="0" err="1"/>
              <a:t>Blockchain</a:t>
            </a:r>
            <a:r>
              <a:rPr lang="en-US" dirty="0"/>
              <a:t>-Federated-Learning and Deep  Learning Models for COVID-19 Detection </a:t>
            </a:r>
          </a:p>
          <a:p>
            <a:r>
              <a:rPr lang="en-US" dirty="0"/>
              <a:t>Using CT Imaging  (IEEE SENSORS JOURNAL)</a:t>
            </a:r>
          </a:p>
          <a:p>
            <a:endParaRPr lang="en-US" dirty="0"/>
          </a:p>
          <a:p>
            <a:pPr>
              <a:buAutoNum type="arabicPeriod" startAt="2"/>
            </a:pPr>
            <a:r>
              <a:rPr lang="en-US" dirty="0"/>
              <a:t>Making assembly line in supply chain robust and secure using UHF RFID and </a:t>
            </a:r>
            <a:r>
              <a:rPr lang="en-US" dirty="0" err="1"/>
              <a:t>blockchain</a:t>
            </a:r>
            <a:r>
              <a:rPr lang="en-US" dirty="0"/>
              <a:t> (Scientific Report)</a:t>
            </a:r>
          </a:p>
          <a:p>
            <a:pPr>
              <a:buAutoNum type="arabicPeriod" startAt="2"/>
            </a:pPr>
            <a:endParaRPr lang="en-US" dirty="0"/>
          </a:p>
          <a:p>
            <a:pPr>
              <a:buAutoNum type="arabicPeriod" startAt="2"/>
            </a:pPr>
            <a:r>
              <a:rPr lang="en-US" dirty="0"/>
              <a:t>Context-aware Bidirectional Neural Model for Sindhi Named Entity Recognition (Applied Science)</a:t>
            </a:r>
          </a:p>
          <a:p>
            <a:pPr>
              <a:buAutoNum type="arabicPeriod" startAt="2"/>
            </a:pPr>
            <a:endParaRPr lang="en-US" dirty="0"/>
          </a:p>
          <a:p>
            <a:pPr>
              <a:buAutoNum type="arabicPeriod" startAt="2"/>
            </a:pPr>
            <a:endParaRPr lang="en-US" dirty="0"/>
          </a:p>
          <a:p>
            <a:endParaRPr lang="en-US" dirty="0"/>
          </a:p>
          <a:p>
            <a:endParaRPr lang="en-US" altLang="zh-CN" sz="2000" b="1" dirty="0">
              <a:solidFill>
                <a:srgbClr val="C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5" name="Group 28">
            <a:extLst>
              <a:ext uri="{FF2B5EF4-FFF2-40B4-BE49-F238E27FC236}">
                <a16:creationId xmlns:a16="http://schemas.microsoft.com/office/drawing/2014/main" id="{40A5F7C8-9E7C-BC4F-B09B-974F00FEA708}"/>
              </a:ext>
            </a:extLst>
          </p:cNvPr>
          <p:cNvGrpSpPr>
            <a:grpSpLocks/>
          </p:cNvGrpSpPr>
          <p:nvPr/>
        </p:nvGrpSpPr>
        <p:grpSpPr bwMode="auto">
          <a:xfrm>
            <a:off x="467544" y="548680"/>
            <a:ext cx="2087563" cy="547688"/>
            <a:chOff x="204" y="755"/>
            <a:chExt cx="1315" cy="345"/>
          </a:xfrm>
        </p:grpSpPr>
        <p:sp>
          <p:nvSpPr>
            <p:cNvPr id="6" name="Text Box 3">
              <a:extLst>
                <a:ext uri="{FF2B5EF4-FFF2-40B4-BE49-F238E27FC236}">
                  <a16:creationId xmlns:a16="http://schemas.microsoft.com/office/drawing/2014/main" id="{C0A0A9B2-0746-184D-A220-98CC614DC7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" y="755"/>
              <a:ext cx="1315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  <a:buFont typeface="Wingdings" panose="05000000000000000000" pitchFamily="2" charset="2"/>
                <a:buNone/>
              </a:pPr>
              <a:r>
                <a:rPr lang="zh-CN" altLang="en-US" sz="2800" b="1" dirty="0">
                  <a:solidFill>
                    <a:srgbClr val="0B02BF"/>
                  </a:solidFill>
                  <a:latin typeface="Goudy Stout" panose="0202090407030B020401" pitchFamily="18" charset="0"/>
                  <a:ea typeface="华文中宋" panose="02010600040101010101" pitchFamily="2" charset="-122"/>
                </a:rPr>
                <a:t>上三个月</a:t>
              </a:r>
            </a:p>
          </p:txBody>
        </p:sp>
        <p:sp>
          <p:nvSpPr>
            <p:cNvPr id="7" name="Line 25">
              <a:extLst>
                <a:ext uri="{FF2B5EF4-FFF2-40B4-BE49-F238E27FC236}">
                  <a16:creationId xmlns:a16="http://schemas.microsoft.com/office/drawing/2014/main" id="{DDCBB3A0-C5BA-5448-BBA2-F4769282B7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0" y="1100"/>
              <a:ext cx="1179" cy="0"/>
            </a:xfrm>
            <a:prstGeom prst="line">
              <a:avLst/>
            </a:prstGeom>
            <a:noFill/>
            <a:ln w="50800">
              <a:solidFill>
                <a:srgbClr val="0B02BF"/>
              </a:solidFill>
              <a:round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7061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1">
            <a:extLst>
              <a:ext uri="{FF2B5EF4-FFF2-40B4-BE49-F238E27FC236}">
                <a16:creationId xmlns:a16="http://schemas.microsoft.com/office/drawing/2014/main" id="{43FB27AD-1D79-5D4E-8B24-B038D2F95E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520" y="429132"/>
            <a:ext cx="396044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lang="en-US" altLang="zh-CN" sz="2800" b="1" dirty="0">
                <a:solidFill>
                  <a:srgbClr val="0B02BF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Collaboration with Hospital</a:t>
            </a:r>
            <a:endParaRPr lang="zh-CN" altLang="en-US" sz="2800" b="1" dirty="0">
              <a:solidFill>
                <a:srgbClr val="0B02BF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Line 12">
            <a:extLst>
              <a:ext uri="{FF2B5EF4-FFF2-40B4-BE49-F238E27FC236}">
                <a16:creationId xmlns:a16="http://schemas.microsoft.com/office/drawing/2014/main" id="{3EE60373-3383-7442-B458-5844A906A419}"/>
              </a:ext>
            </a:extLst>
          </p:cNvPr>
          <p:cNvSpPr>
            <a:spLocks noChangeShapeType="1"/>
          </p:cNvSpPr>
          <p:nvPr/>
        </p:nvSpPr>
        <p:spPr bwMode="auto">
          <a:xfrm>
            <a:off x="656939" y="952352"/>
            <a:ext cx="2330885" cy="0"/>
          </a:xfrm>
          <a:prstGeom prst="line">
            <a:avLst/>
          </a:prstGeom>
          <a:noFill/>
          <a:ln w="50800">
            <a:solidFill>
              <a:srgbClr val="0B02BF"/>
            </a:solidFill>
            <a:round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3244F2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-27384"/>
            <a:ext cx="4798144" cy="30243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2996952"/>
            <a:ext cx="6408712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353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8" y="31130"/>
            <a:ext cx="5472608" cy="342520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002" y="3456339"/>
            <a:ext cx="6880390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676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BD7B2AB0-A2C3-4434-B4F3-8F3722E95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288" y="961406"/>
            <a:ext cx="8597350" cy="5635946"/>
          </a:xfrm>
        </p:spPr>
        <p:txBody>
          <a:bodyPr/>
          <a:lstStyle/>
          <a:p>
            <a:r>
              <a:rPr lang="en-US" sz="2000" b="0" dirty="0"/>
              <a:t>AI has a tremendous potential in the health care sectors</a:t>
            </a:r>
          </a:p>
          <a:p>
            <a:endParaRPr lang="en-US" sz="2000" b="0" dirty="0"/>
          </a:p>
          <a:p>
            <a:endParaRPr lang="en-US" sz="2000" b="0" dirty="0"/>
          </a:p>
          <a:p>
            <a:endParaRPr lang="en-US" sz="2000" b="0" dirty="0"/>
          </a:p>
          <a:p>
            <a:endParaRPr lang="en-US" sz="2000" b="0" dirty="0"/>
          </a:p>
          <a:p>
            <a:endParaRPr lang="en-US" sz="2000" b="0" dirty="0"/>
          </a:p>
          <a:p>
            <a:endParaRPr lang="en-US" sz="2000" b="0" dirty="0"/>
          </a:p>
          <a:p>
            <a:r>
              <a:rPr lang="en-US" altLang="en-US" sz="2000" b="0" dirty="0">
                <a:solidFill>
                  <a:srgbClr val="A14D07"/>
                </a:solidFill>
              </a:rPr>
              <a:t>More the data better our IA system is</a:t>
            </a:r>
          </a:p>
          <a:p>
            <a:endParaRPr lang="en-US" altLang="en-US" sz="2000" b="0" dirty="0">
              <a:solidFill>
                <a:srgbClr val="A14D07"/>
              </a:solidFill>
              <a:latin typeface="+mj-lt"/>
            </a:endParaRPr>
          </a:p>
          <a:p>
            <a:r>
              <a:rPr lang="en-US" sz="2000" dirty="0"/>
              <a:t>Health data nature is private</a:t>
            </a:r>
          </a:p>
          <a:p>
            <a:endParaRPr lang="en-US" sz="2000" dirty="0"/>
          </a:p>
          <a:p>
            <a:r>
              <a:rPr lang="en-US" sz="2000" dirty="0"/>
              <a:t>Data of Rare or emerging disease is less</a:t>
            </a:r>
          </a:p>
          <a:p>
            <a:endParaRPr lang="en-US" sz="2000" dirty="0"/>
          </a:p>
          <a:p>
            <a:r>
              <a:rPr lang="en-US" sz="2000" dirty="0"/>
              <a:t>How to increase machine learning model accuracy without sharing data</a:t>
            </a:r>
          </a:p>
          <a:p>
            <a:endParaRPr lang="en-US" sz="2000" dirty="0"/>
          </a:p>
          <a:p>
            <a:endParaRPr lang="en-US" altLang="en-US" b="0" dirty="0">
              <a:solidFill>
                <a:srgbClr val="A14D07"/>
              </a:solidFill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1B9CE2-70E9-4D3F-B9DB-4BFF1102C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355" y="2056144"/>
            <a:ext cx="1219200" cy="1219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B642D0-5A75-45C4-B9F4-93D573671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685" y="1867276"/>
            <a:ext cx="720080" cy="7200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A72630-213E-4C20-9F8F-D3405E53EC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764" y="2268182"/>
            <a:ext cx="883184" cy="883184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EA47FDB-B840-4291-AD5E-CF6993B5A77E}"/>
              </a:ext>
            </a:extLst>
          </p:cNvPr>
          <p:cNvCxnSpPr>
            <a:cxnSpLocks/>
          </p:cNvCxnSpPr>
          <p:nvPr/>
        </p:nvCxnSpPr>
        <p:spPr>
          <a:xfrm flipH="1" flipV="1">
            <a:off x="5713871" y="2623170"/>
            <a:ext cx="576064" cy="42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peech Bubble: Oval 15">
            <a:extLst>
              <a:ext uri="{FF2B5EF4-FFF2-40B4-BE49-F238E27FC236}">
                <a16:creationId xmlns:a16="http://schemas.microsoft.com/office/drawing/2014/main" id="{0DB5F028-DF50-472B-817D-21CC6086F431}"/>
              </a:ext>
            </a:extLst>
          </p:cNvPr>
          <p:cNvSpPr/>
          <p:nvPr/>
        </p:nvSpPr>
        <p:spPr>
          <a:xfrm>
            <a:off x="4477594" y="1623211"/>
            <a:ext cx="1219200" cy="537282"/>
          </a:xfrm>
          <a:prstGeom prst="wedgeEllipseCallout">
            <a:avLst/>
          </a:prstGeom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tIns="182880" rtlCol="0" anchor="ctr"/>
          <a:lstStyle/>
          <a:p>
            <a:pPr algn="ctr"/>
            <a:r>
              <a:rPr lang="en-US" sz="1200" b="1" dirty="0"/>
              <a:t>Give me data</a:t>
            </a:r>
          </a:p>
          <a:p>
            <a:pPr algn="ctr"/>
            <a:endParaRPr 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86C194-9D54-4BF0-B231-3B322AB90C0A}"/>
              </a:ext>
            </a:extLst>
          </p:cNvPr>
          <p:cNvSpPr txBox="1"/>
          <p:nvPr/>
        </p:nvSpPr>
        <p:spPr>
          <a:xfrm>
            <a:off x="6392424" y="1894832"/>
            <a:ext cx="952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Hospital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90000F-6892-47E7-8ACA-9A771B44E7E9}"/>
              </a:ext>
            </a:extLst>
          </p:cNvPr>
          <p:cNvSpPr txBox="1"/>
          <p:nvPr/>
        </p:nvSpPr>
        <p:spPr>
          <a:xfrm>
            <a:off x="7224069" y="2507435"/>
            <a:ext cx="105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Database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3FAD552-31D9-47B3-90E2-08E4C311F800}"/>
              </a:ext>
            </a:extLst>
          </p:cNvPr>
          <p:cNvCxnSpPr>
            <a:cxnSpLocks/>
          </p:cNvCxnSpPr>
          <p:nvPr/>
        </p:nvCxnSpPr>
        <p:spPr>
          <a:xfrm flipH="1" flipV="1">
            <a:off x="3854573" y="2652205"/>
            <a:ext cx="576064" cy="42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29EB003A-B807-4EB8-80AA-0A8545A690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368" y="2115077"/>
            <a:ext cx="1021518" cy="72117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451ED73-BF38-4CE8-A1EE-5AEEAC65A14C}"/>
              </a:ext>
            </a:extLst>
          </p:cNvPr>
          <p:cNvSpPr txBox="1"/>
          <p:nvPr/>
        </p:nvSpPr>
        <p:spPr>
          <a:xfrm>
            <a:off x="2856158" y="2807603"/>
            <a:ext cx="7151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1EB3E0"/>
                </a:solidFill>
              </a:rPr>
              <a:t>Patterns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8A3F94A-7951-4C80-90CE-B079CBDC24B4}"/>
              </a:ext>
            </a:extLst>
          </p:cNvPr>
          <p:cNvCxnSpPr>
            <a:cxnSpLocks/>
          </p:cNvCxnSpPr>
          <p:nvPr/>
        </p:nvCxnSpPr>
        <p:spPr>
          <a:xfrm flipH="1" flipV="1">
            <a:off x="2087382" y="2238090"/>
            <a:ext cx="497312" cy="2589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0E8CFF4-61A3-4D54-920F-1B45CDE8B3A9}"/>
              </a:ext>
            </a:extLst>
          </p:cNvPr>
          <p:cNvCxnSpPr>
            <a:cxnSpLocks/>
          </p:cNvCxnSpPr>
          <p:nvPr/>
        </p:nvCxnSpPr>
        <p:spPr>
          <a:xfrm flipH="1">
            <a:off x="2044688" y="2604242"/>
            <a:ext cx="538328" cy="232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C45DE389-F0B3-4CE6-A221-A32A14397C0C}"/>
              </a:ext>
            </a:extLst>
          </p:cNvPr>
          <p:cNvSpPr/>
          <p:nvPr/>
        </p:nvSpPr>
        <p:spPr>
          <a:xfrm>
            <a:off x="1811057" y="2034207"/>
            <a:ext cx="251686" cy="252571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9D02F79-2DE0-4F96-A948-95D405F1CA1E}"/>
              </a:ext>
            </a:extLst>
          </p:cNvPr>
          <p:cNvSpPr/>
          <p:nvPr/>
        </p:nvSpPr>
        <p:spPr>
          <a:xfrm>
            <a:off x="1768363" y="2701092"/>
            <a:ext cx="251686" cy="228789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2242FB4-AB53-4576-AD4A-EC2B3700951B}"/>
              </a:ext>
            </a:extLst>
          </p:cNvPr>
          <p:cNvSpPr txBox="1"/>
          <p:nvPr/>
        </p:nvSpPr>
        <p:spPr>
          <a:xfrm>
            <a:off x="1095861" y="2367581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1EB3E0"/>
                </a:solidFill>
              </a:rPr>
              <a:t>Output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9906DDE-066C-41ED-8049-9F93769968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970" y="4413528"/>
            <a:ext cx="911705" cy="91170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9DCE8F5-341A-42F1-BC8D-F307877731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3871" y="4414973"/>
            <a:ext cx="911705" cy="911705"/>
          </a:xfrm>
          <a:prstGeom prst="rect">
            <a:avLst/>
          </a:prstGeom>
        </p:spPr>
      </p:pic>
      <p:sp>
        <p:nvSpPr>
          <p:cNvPr id="36" name="Speech Bubble: Oval 35">
            <a:extLst>
              <a:ext uri="{FF2B5EF4-FFF2-40B4-BE49-F238E27FC236}">
                <a16:creationId xmlns:a16="http://schemas.microsoft.com/office/drawing/2014/main" id="{F02F23F5-C572-4313-8E0F-D57454ECE700}"/>
              </a:ext>
            </a:extLst>
          </p:cNvPr>
          <p:cNvSpPr/>
          <p:nvPr/>
        </p:nvSpPr>
        <p:spPr>
          <a:xfrm>
            <a:off x="7795258" y="3843664"/>
            <a:ext cx="1219200" cy="537282"/>
          </a:xfrm>
          <a:prstGeom prst="wedgeEllipseCallout">
            <a:avLst/>
          </a:prstGeom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We need more data</a:t>
            </a:r>
            <a:endParaRPr lang="en-US" sz="1200" dirty="0"/>
          </a:p>
        </p:txBody>
      </p:sp>
      <p:sp>
        <p:nvSpPr>
          <p:cNvPr id="37" name="Speech Bubble: Oval 36">
            <a:extLst>
              <a:ext uri="{FF2B5EF4-FFF2-40B4-BE49-F238E27FC236}">
                <a16:creationId xmlns:a16="http://schemas.microsoft.com/office/drawing/2014/main" id="{DA0322AD-E20A-423C-A924-255CBC904241}"/>
              </a:ext>
            </a:extLst>
          </p:cNvPr>
          <p:cNvSpPr/>
          <p:nvPr/>
        </p:nvSpPr>
        <p:spPr>
          <a:xfrm>
            <a:off x="5907862" y="3800168"/>
            <a:ext cx="1268773" cy="641275"/>
          </a:xfrm>
          <a:prstGeom prst="wedgeEllipseCallout">
            <a:avLst/>
          </a:prstGeom>
          <a:ln w="31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/>
              <a:t>We cannot share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86156D0-759E-4548-99A8-B18E2FCDC8E7}"/>
              </a:ext>
            </a:extLst>
          </p:cNvPr>
          <p:cNvCxnSpPr>
            <a:cxnSpLocks/>
          </p:cNvCxnSpPr>
          <p:nvPr/>
        </p:nvCxnSpPr>
        <p:spPr>
          <a:xfrm flipH="1">
            <a:off x="6647547" y="4869380"/>
            <a:ext cx="1010415" cy="0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583059"/>
      </p:ext>
    </p:extLst>
  </p:cSld>
  <p:clrMapOvr>
    <a:masterClrMapping/>
  </p:clrMapOvr>
</p:sld>
</file>

<file path=ppt/theme/theme1.xml><?xml version="1.0" encoding="utf-8"?>
<a:theme xmlns:a="http://schemas.openxmlformats.org/drawingml/2006/main" name="12_都市">
  <a:themeElements>
    <a:clrScheme name="12_都市 1">
      <a:dk1>
        <a:srgbClr val="000000"/>
      </a:dk1>
      <a:lt1>
        <a:srgbClr val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FFFFFF"/>
      </a:accent3>
      <a:accent4>
        <a:srgbClr val="000000"/>
      </a:accent4>
      <a:accent5>
        <a:srgbClr val="B3B3C4"/>
      </a:accent5>
      <a:accent6>
        <a:srgbClr val="3C7379"/>
      </a:accent6>
      <a:hlink>
        <a:srgbClr val="67AFBD"/>
      </a:hlink>
      <a:folHlink>
        <a:srgbClr val="C2A874"/>
      </a:folHlink>
    </a:clrScheme>
    <a:fontScheme name="12_都市">
      <a:majorFont>
        <a:latin typeface="Trebuchet MS"/>
        <a:ea typeface="宋体"/>
        <a:cs typeface=""/>
      </a:majorFont>
      <a:minorFont>
        <a:latin typeface="Georgi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50000"/>
          </a:spcAft>
          <a:buClrTx/>
          <a:buSzTx/>
          <a:buFontTx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50000"/>
          </a:spcAft>
          <a:buClrTx/>
          <a:buSzTx/>
          <a:buFontTx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12_都市 1">
        <a:dk1>
          <a:srgbClr val="000000"/>
        </a:dk1>
        <a:lt1>
          <a:srgbClr val="FFFFFF"/>
        </a:lt1>
        <a:dk2>
          <a:srgbClr val="424456"/>
        </a:dk2>
        <a:lt2>
          <a:srgbClr val="DEDEDE"/>
        </a:lt2>
        <a:accent1>
          <a:srgbClr val="53548A"/>
        </a:accent1>
        <a:accent2>
          <a:srgbClr val="438086"/>
        </a:accent2>
        <a:accent3>
          <a:srgbClr val="FFFFFF"/>
        </a:accent3>
        <a:accent4>
          <a:srgbClr val="000000"/>
        </a:accent4>
        <a:accent5>
          <a:srgbClr val="B3B3C4"/>
        </a:accent5>
        <a:accent6>
          <a:srgbClr val="3C7379"/>
        </a:accent6>
        <a:hlink>
          <a:srgbClr val="67AFBD"/>
        </a:hlink>
        <a:folHlink>
          <a:srgbClr val="C2A87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3_都市">
  <a:themeElements>
    <a:clrScheme name="13_都市 1">
      <a:dk1>
        <a:srgbClr val="000000"/>
      </a:dk1>
      <a:lt1>
        <a:srgbClr val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FFFFFF"/>
      </a:accent3>
      <a:accent4>
        <a:srgbClr val="000000"/>
      </a:accent4>
      <a:accent5>
        <a:srgbClr val="B3B3C4"/>
      </a:accent5>
      <a:accent6>
        <a:srgbClr val="3C7379"/>
      </a:accent6>
      <a:hlink>
        <a:srgbClr val="67AFBD"/>
      </a:hlink>
      <a:folHlink>
        <a:srgbClr val="C2A874"/>
      </a:folHlink>
    </a:clrScheme>
    <a:fontScheme name="13_都市">
      <a:majorFont>
        <a:latin typeface="Trebuchet MS"/>
        <a:ea typeface="宋体"/>
        <a:cs typeface=""/>
      </a:majorFont>
      <a:minorFont>
        <a:latin typeface="Georgi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50000"/>
          </a:spcAft>
          <a:buClrTx/>
          <a:buSzTx/>
          <a:buFontTx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20000"/>
          </a:lnSpc>
          <a:spcBef>
            <a:spcPct val="0"/>
          </a:spcBef>
          <a:spcAft>
            <a:spcPct val="50000"/>
          </a:spcAft>
          <a:buClrTx/>
          <a:buSzTx/>
          <a:buFontTx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宋体" pitchFamily="2" charset="-122"/>
          </a:defRPr>
        </a:defPPr>
      </a:lstStyle>
    </a:lnDef>
  </a:objectDefaults>
  <a:extraClrSchemeLst>
    <a:extraClrScheme>
      <a:clrScheme name="13_都市 1">
        <a:dk1>
          <a:srgbClr val="000000"/>
        </a:dk1>
        <a:lt1>
          <a:srgbClr val="FFFFFF"/>
        </a:lt1>
        <a:dk2>
          <a:srgbClr val="424456"/>
        </a:dk2>
        <a:lt2>
          <a:srgbClr val="DEDEDE"/>
        </a:lt2>
        <a:accent1>
          <a:srgbClr val="53548A"/>
        </a:accent1>
        <a:accent2>
          <a:srgbClr val="438086"/>
        </a:accent2>
        <a:accent3>
          <a:srgbClr val="FFFFFF"/>
        </a:accent3>
        <a:accent4>
          <a:srgbClr val="000000"/>
        </a:accent4>
        <a:accent5>
          <a:srgbClr val="B3B3C4"/>
        </a:accent5>
        <a:accent6>
          <a:srgbClr val="3C7379"/>
        </a:accent6>
        <a:hlink>
          <a:srgbClr val="67AFBD"/>
        </a:hlink>
        <a:folHlink>
          <a:srgbClr val="C2A87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40565</TotalTime>
  <Words>1106</Words>
  <Application>Microsoft Office PowerPoint</Application>
  <PresentationFormat>On-screen Show (4:3)</PresentationFormat>
  <Paragraphs>210</Paragraphs>
  <Slides>41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20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41</vt:i4>
      </vt:variant>
    </vt:vector>
  </HeadingPairs>
  <TitlesOfParts>
    <vt:vector size="66" baseType="lpstr">
      <vt:lpstr>Trebuchet MS</vt:lpstr>
      <vt:lpstr>Wingdings 2</vt:lpstr>
      <vt:lpstr>Lato Light</vt:lpstr>
      <vt:lpstr>Wingdings</vt:lpstr>
      <vt:lpstr>Microsoft YaHei</vt:lpstr>
      <vt:lpstr>NimbusSanL-Bold</vt:lpstr>
      <vt:lpstr>黑体</vt:lpstr>
      <vt:lpstr>Times New Roman</vt:lpstr>
      <vt:lpstr>Microsoft YaHei</vt:lpstr>
      <vt:lpstr>Calibri Light</vt:lpstr>
      <vt:lpstr>Calibri (Body)</vt:lpstr>
      <vt:lpstr>Areal round</vt:lpstr>
      <vt:lpstr>Verdana</vt:lpstr>
      <vt:lpstr>Arial</vt:lpstr>
      <vt:lpstr>Palatino Linotype</vt:lpstr>
      <vt:lpstr>Calibri</vt:lpstr>
      <vt:lpstr>华文中宋</vt:lpstr>
      <vt:lpstr>Aparajita</vt:lpstr>
      <vt:lpstr>Goudy Stout</vt:lpstr>
      <vt:lpstr>Georgia</vt:lpstr>
      <vt:lpstr>12_都市</vt:lpstr>
      <vt:lpstr>13_都市</vt:lpstr>
      <vt:lpstr>Office 主题</vt:lpstr>
      <vt:lpstr>自定义设计方案</vt:lpstr>
      <vt:lpstr>1_自定义设计方案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Motivation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Federated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中国石油大学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Junming Shao</dc:creator>
  <cp:lastModifiedBy>Raja Kumar</cp:lastModifiedBy>
  <cp:revision>751</cp:revision>
  <cp:lastPrinted>2020-06-03T02:11:38Z</cp:lastPrinted>
  <dcterms:created xsi:type="dcterms:W3CDTF">2011-08-03T14:07:52Z</dcterms:created>
  <dcterms:modified xsi:type="dcterms:W3CDTF">2022-08-21T05:22:42Z</dcterms:modified>
</cp:coreProperties>
</file>